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8" r:id="rId2"/>
    <p:sldId id="260" r:id="rId3"/>
    <p:sldId id="306" r:id="rId4"/>
    <p:sldId id="261" r:id="rId5"/>
    <p:sldId id="307" r:id="rId6"/>
    <p:sldId id="262" r:id="rId7"/>
    <p:sldId id="308" r:id="rId8"/>
    <p:sldId id="264" r:id="rId9"/>
    <p:sldId id="309" r:id="rId10"/>
    <p:sldId id="263" r:id="rId11"/>
    <p:sldId id="310" r:id="rId12"/>
    <p:sldId id="265" r:id="rId13"/>
    <p:sldId id="311" r:id="rId14"/>
    <p:sldId id="266" r:id="rId15"/>
    <p:sldId id="312" r:id="rId16"/>
    <p:sldId id="267" r:id="rId17"/>
    <p:sldId id="316" r:id="rId18"/>
    <p:sldId id="268" r:id="rId19"/>
    <p:sldId id="315" r:id="rId20"/>
    <p:sldId id="269" r:id="rId21"/>
    <p:sldId id="314" r:id="rId22"/>
    <p:sldId id="270" r:id="rId23"/>
    <p:sldId id="313" r:id="rId24"/>
    <p:sldId id="286" r:id="rId25"/>
    <p:sldId id="292" r:id="rId26"/>
    <p:sldId id="285" r:id="rId27"/>
    <p:sldId id="293" r:id="rId28"/>
    <p:sldId id="287" r:id="rId29"/>
    <p:sldId id="294" r:id="rId30"/>
    <p:sldId id="338" r:id="rId31"/>
    <p:sldId id="339" r:id="rId32"/>
    <p:sldId id="259" r:id="rId33"/>
    <p:sldId id="317" r:id="rId34"/>
    <p:sldId id="319" r:id="rId35"/>
    <p:sldId id="321" r:id="rId36"/>
    <p:sldId id="323" r:id="rId37"/>
    <p:sldId id="325" r:id="rId38"/>
    <p:sldId id="327" r:id="rId39"/>
    <p:sldId id="329" r:id="rId40"/>
    <p:sldId id="331" r:id="rId41"/>
    <p:sldId id="333" r:id="rId42"/>
    <p:sldId id="335" r:id="rId43"/>
    <p:sldId id="337" r:id="rId44"/>
    <p:sldId id="271" r:id="rId45"/>
    <p:sldId id="340" r:id="rId4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6F2810-5AAB-6735-828D-34A0FF6DCD19}" name="marie-amelie.ragueneau@valobat.fr" initials="ma" userId="S::urn:spo:guest#marie-amelie.ragueneau@valobat.f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9973"/>
    <a:srgbClr val="EBCD9E"/>
    <a:srgbClr val="FF6A5B"/>
    <a:srgbClr val="4F4F4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CB39D5-A28F-9F16-8FD5-4204592B9BEB}" v="2" dt="2024-06-05T15:44:16.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1367" autoAdjust="0"/>
  </p:normalViewPr>
  <p:slideViewPr>
    <p:cSldViewPr snapToGrid="0">
      <p:cViewPr varScale="1">
        <p:scale>
          <a:sx n="64" d="100"/>
          <a:sy n="64" d="100"/>
        </p:scale>
        <p:origin x="3300" y="84"/>
      </p:cViewPr>
      <p:guideLst/>
    </p:cSldViewPr>
  </p:slideViewPr>
  <p:notesTextViewPr>
    <p:cViewPr>
      <p:scale>
        <a:sx n="1" d="1"/>
        <a:sy n="1" d="1"/>
      </p:scale>
      <p:origin x="0" y="0"/>
    </p:cViewPr>
  </p:notesTextViewPr>
  <p:sorterViewPr>
    <p:cViewPr>
      <p:scale>
        <a:sx n="100" d="100"/>
        <a:sy n="100" d="100"/>
      </p:scale>
      <p:origin x="0" y="-7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amelie.ragueneau@valobat.fr" userId="S::urn:spo:guest#marie-amelie.ragueneau@valobat.fr::" providerId="AD" clId="Web-{CBCB39D5-A28F-9F16-8FD5-4204592B9BEB}"/>
    <pc:docChg chg="mod">
      <pc:chgData name="marie-amelie.ragueneau@valobat.fr" userId="S::urn:spo:guest#marie-amelie.ragueneau@valobat.fr::" providerId="AD" clId="Web-{CBCB39D5-A28F-9F16-8FD5-4204592B9BEB}" dt="2024-06-05T15:44:16.380" v="1"/>
      <pc:docMkLst>
        <pc:docMk/>
      </pc:docMkLst>
      <pc:sldChg chg="addCm">
        <pc:chgData name="marie-amelie.ragueneau@valobat.fr" userId="S::urn:spo:guest#marie-amelie.ragueneau@valobat.fr::" providerId="AD" clId="Web-{CBCB39D5-A28F-9F16-8FD5-4204592B9BEB}" dt="2024-06-05T15:44:16.380" v="1"/>
        <pc:sldMkLst>
          <pc:docMk/>
          <pc:sldMk cId="2052524973" sldId="259"/>
        </pc:sldMkLst>
        <pc:extLst>
          <p:ext xmlns:p="http://schemas.openxmlformats.org/presentationml/2006/main" uri="{D6D511B9-2390-475A-947B-AFAB55BFBCF1}">
            <pc226:cmChg xmlns:pc226="http://schemas.microsoft.com/office/powerpoint/2022/06/main/command" chg="add">
              <pc226:chgData name="marie-amelie.ragueneau@valobat.fr" userId="S::urn:spo:guest#marie-amelie.ragueneau@valobat.fr::" providerId="AD" clId="Web-{CBCB39D5-A28F-9F16-8FD5-4204592B9BEB}" dt="2024-06-05T15:44:16.380" v="1"/>
              <pc2:cmMkLst xmlns:pc2="http://schemas.microsoft.com/office/powerpoint/2019/9/main/command">
                <pc:docMk/>
                <pc:sldMk cId="2052524973" sldId="259"/>
                <pc2:cmMk id="{88C00AAF-1D82-438A-A800-31595E9F5A4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34BC515-9FEE-476B-B23D-CDD5F2F5664E}" type="datetimeFigureOut">
              <a:rPr lang="fr-FR" smtClean="0"/>
              <a:t>13/08/2024</a:t>
            </a:fld>
            <a:endParaRPr lang="fr-FR"/>
          </a:p>
        </p:txBody>
      </p:sp>
      <p:sp>
        <p:nvSpPr>
          <p:cNvPr id="4" name="Espace réservé de l'image des diapositives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08FD07C-4C83-43E5-BCD1-D9A7BFE7D948}" type="slidenum">
              <a:rPr lang="fr-FR" smtClean="0"/>
              <a:t>‹N°›</a:t>
            </a:fld>
            <a:endParaRPr lang="fr-FR"/>
          </a:p>
        </p:txBody>
      </p:sp>
    </p:spTree>
    <p:extLst>
      <p:ext uri="{BB962C8B-B14F-4D97-AF65-F5344CB8AC3E}">
        <p14:creationId xmlns:p14="http://schemas.microsoft.com/office/powerpoint/2010/main" val="94279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Plâtre complexe : toute la France hors région Nouvelle-Aquitaine</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8</a:t>
            </a:fld>
            <a:endParaRPr lang="fr-FR"/>
          </a:p>
        </p:txBody>
      </p:sp>
    </p:spTree>
    <p:extLst>
      <p:ext uri="{BB962C8B-B14F-4D97-AF65-F5344CB8AC3E}">
        <p14:creationId xmlns:p14="http://schemas.microsoft.com/office/powerpoint/2010/main" val="2819350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Remarques pour le formateur :</a:t>
            </a:r>
            <a:r>
              <a:rPr lang="fr-FR" dirty="0"/>
              <a:t> </a:t>
            </a:r>
            <a:r>
              <a:rPr lang="fr-FR" sz="1200" dirty="0">
                <a:solidFill>
                  <a:srgbClr val="4D4D4D"/>
                </a:solidFill>
              </a:rPr>
              <a:t>Pour résumer : tous les plastiques rigides (hors emballages types futs, bidons...) et les PVC souples</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38</a:t>
            </a:fld>
            <a:endParaRPr lang="fr-FR"/>
          </a:p>
        </p:txBody>
      </p:sp>
    </p:spTree>
    <p:extLst>
      <p:ext uri="{BB962C8B-B14F-4D97-AF65-F5344CB8AC3E}">
        <p14:creationId xmlns:p14="http://schemas.microsoft.com/office/powerpoint/2010/main" val="317382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Remarques pour le formateur :</a:t>
            </a:r>
            <a:r>
              <a:rPr lang="fr-FR" dirty="0"/>
              <a:t> </a:t>
            </a:r>
            <a:r>
              <a:rPr lang="fr-FR" sz="1200" dirty="0">
                <a:solidFill>
                  <a:srgbClr val="4D4D4D"/>
                </a:solidFill>
              </a:rPr>
              <a:t>S’il n’y a plus de vitre, les armatures sont à trier selon leur matériau : bois, PVC ou métal.</a:t>
            </a:r>
          </a:p>
          <a:p>
            <a:r>
              <a:rPr lang="fr-FR" sz="1200" dirty="0">
                <a:solidFill>
                  <a:srgbClr val="4D4D4D"/>
                </a:solidFill>
              </a:rPr>
              <a:t>Si la vitre est seule et ne risque pas de s’abimer pendant le transport (risque de blessures), elle est à déposer sur le chevalet avec les autres menuiseries vitrées.</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39</a:t>
            </a:fld>
            <a:endParaRPr lang="fr-FR"/>
          </a:p>
        </p:txBody>
      </p:sp>
    </p:spTree>
    <p:extLst>
      <p:ext uri="{BB962C8B-B14F-4D97-AF65-F5344CB8AC3E}">
        <p14:creationId xmlns:p14="http://schemas.microsoft.com/office/powerpoint/2010/main" val="214649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Remarques pour le formateur :</a:t>
            </a:r>
            <a:r>
              <a:rPr lang="fr-FR" dirty="0"/>
              <a:t> </a:t>
            </a:r>
            <a:r>
              <a:rPr lang="fr-FR" sz="1200" dirty="0">
                <a:solidFill>
                  <a:srgbClr val="4D4D4D"/>
                </a:solidFill>
              </a:rPr>
              <a:t>Aucun élément métallique ne doit être déposé avec la laine (les laines avec feuilles d’aluminium sont donc exclues)</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40</a:t>
            </a:fld>
            <a:endParaRPr lang="fr-FR"/>
          </a:p>
        </p:txBody>
      </p:sp>
    </p:spTree>
    <p:extLst>
      <p:ext uri="{BB962C8B-B14F-4D97-AF65-F5344CB8AC3E}">
        <p14:creationId xmlns:p14="http://schemas.microsoft.com/office/powerpoint/2010/main" val="353546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a:t>
            </a:r>
            <a:r>
              <a:rPr lang="fr-FR" sz="1200" dirty="0">
                <a:solidFill>
                  <a:srgbClr val="4D4D4D"/>
                </a:solidFill>
              </a:rPr>
              <a:t>Aucun élément métallique ne doit être déposé avec la laine (les laines avec feuilles d’aluminium sont donc exclues)</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41</a:t>
            </a:fld>
            <a:endParaRPr lang="fr-FR"/>
          </a:p>
        </p:txBody>
      </p:sp>
    </p:spTree>
    <p:extLst>
      <p:ext uri="{BB962C8B-B14F-4D97-AF65-F5344CB8AC3E}">
        <p14:creationId xmlns:p14="http://schemas.microsoft.com/office/powerpoint/2010/main" val="2664578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a:t>
            </a:r>
            <a:r>
              <a:rPr lang="fr-FR" sz="1200" dirty="0">
                <a:solidFill>
                  <a:srgbClr val="4D4D4D"/>
                </a:solidFill>
              </a:rPr>
              <a:t>Des filières de recyclage sont en réflexion pour ces différents déchets. De nouvelles consignes de tri spécifiques pourraient alors voir le jour dans les prochaines années.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4D4D4D"/>
              </a:solidFill>
            </a:endParaRP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42</a:t>
            </a:fld>
            <a:endParaRPr lang="fr-FR"/>
          </a:p>
        </p:txBody>
      </p:sp>
    </p:spTree>
    <p:extLst>
      <p:ext uri="{BB962C8B-B14F-4D97-AF65-F5344CB8AC3E}">
        <p14:creationId xmlns:p14="http://schemas.microsoft.com/office/powerpoint/2010/main" val="2146562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u="sng" dirty="0"/>
              <a:t>Remarques pour le formateur :</a:t>
            </a:r>
            <a:r>
              <a:rPr lang="fr-FR" dirty="0"/>
              <a:t> </a:t>
            </a:r>
            <a:r>
              <a:rPr lang="fr-FR" sz="1200" dirty="0">
                <a:solidFill>
                  <a:srgbClr val="4D4D4D"/>
                </a:solidFill>
              </a:rPr>
              <a:t>Il est bien sûr recommandé de trier les déchets mélangés le plus possible !</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43</a:t>
            </a:fld>
            <a:endParaRPr lang="fr-FR"/>
          </a:p>
        </p:txBody>
      </p:sp>
    </p:spTree>
    <p:extLst>
      <p:ext uri="{BB962C8B-B14F-4D97-AF65-F5344CB8AC3E}">
        <p14:creationId xmlns:p14="http://schemas.microsoft.com/office/powerpoint/2010/main" val="297046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44</a:t>
            </a:fld>
            <a:endParaRPr lang="fr-FR"/>
          </a:p>
        </p:txBody>
      </p:sp>
    </p:spTree>
    <p:extLst>
      <p:ext uri="{BB962C8B-B14F-4D97-AF65-F5344CB8AC3E}">
        <p14:creationId xmlns:p14="http://schemas.microsoft.com/office/powerpoint/2010/main" val="1344912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45</a:t>
            </a:fld>
            <a:endParaRPr lang="fr-FR"/>
          </a:p>
        </p:txBody>
      </p:sp>
    </p:spTree>
    <p:extLst>
      <p:ext uri="{BB962C8B-B14F-4D97-AF65-F5344CB8AC3E}">
        <p14:creationId xmlns:p14="http://schemas.microsoft.com/office/powerpoint/2010/main" val="283521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Plâtre « simple » : uniquement en région Nouvelle-Aquitaine</a:t>
            </a:r>
          </a:p>
          <a:p>
            <a:endParaRPr lang="fr-FR" dirty="0"/>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10</a:t>
            </a:fld>
            <a:endParaRPr lang="fr-FR"/>
          </a:p>
        </p:txBody>
      </p:sp>
    </p:spTree>
    <p:extLst>
      <p:ext uri="{BB962C8B-B14F-4D97-AF65-F5344CB8AC3E}">
        <p14:creationId xmlns:p14="http://schemas.microsoft.com/office/powerpoint/2010/main" val="31252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24</a:t>
            </a:fld>
            <a:endParaRPr lang="fr-FR"/>
          </a:p>
        </p:txBody>
      </p:sp>
    </p:spTree>
    <p:extLst>
      <p:ext uri="{BB962C8B-B14F-4D97-AF65-F5344CB8AC3E}">
        <p14:creationId xmlns:p14="http://schemas.microsoft.com/office/powerpoint/2010/main" val="215071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25</a:t>
            </a:fld>
            <a:endParaRPr lang="fr-FR"/>
          </a:p>
        </p:txBody>
      </p:sp>
    </p:spTree>
    <p:extLst>
      <p:ext uri="{BB962C8B-B14F-4D97-AF65-F5344CB8AC3E}">
        <p14:creationId xmlns:p14="http://schemas.microsoft.com/office/powerpoint/2010/main" val="390968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le terme « inertes » n’est pas toujours connu des compagnons. Vous pouvez parler de « gravats », qui est plus couramment rencontré mais attention car il peut être réducteur (et parfois associé aux terres et déblais qui sont hors filière)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déchets inertes (briques, agglos, tuile, carrelages, etc.) peuvent comporter des traces de plâtre ou de mortier qu’il n’est pas nécessaire de gratter avant tri.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33</a:t>
            </a:fld>
            <a:endParaRPr lang="fr-FR"/>
          </a:p>
        </p:txBody>
      </p:sp>
    </p:spTree>
    <p:extLst>
      <p:ext uri="{BB962C8B-B14F-4D97-AF65-F5344CB8AC3E}">
        <p14:creationId xmlns:p14="http://schemas.microsoft.com/office/powerpoint/2010/main" val="116834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Les déchets d’équipements électriques et électroniques (DEEE) sont à trier à part et ne vont pas dans la benne des métaux (le GDD qui les reprend doit être référencé auprès d’un des 2 éco-organismes agréés : </a:t>
            </a:r>
            <a:r>
              <a:rPr lang="fr-FR" dirty="0" err="1"/>
              <a:t>ecosystem</a:t>
            </a:r>
            <a:r>
              <a:rPr lang="fr-FR" dirty="0"/>
              <a:t> ou </a:t>
            </a:r>
            <a:r>
              <a:rPr lang="fr-FR" dirty="0" err="1"/>
              <a:t>Ecologic</a:t>
            </a:r>
            <a:r>
              <a:rPr lang="fr-FR" dirty="0"/>
              <a:t>)</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34</a:t>
            </a:fld>
            <a:endParaRPr lang="fr-FR"/>
          </a:p>
        </p:txBody>
      </p:sp>
    </p:spTree>
    <p:extLst>
      <p:ext uri="{BB962C8B-B14F-4D97-AF65-F5344CB8AC3E}">
        <p14:creationId xmlns:p14="http://schemas.microsoft.com/office/powerpoint/2010/main" val="261176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s’il y des clous, vis, gonds, clenches, etc. sur les morceaux de bois, il n’est pas nécessaire de les retirer (le recycleur saura le faire avec ses machines).</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35</a:t>
            </a:fld>
            <a:endParaRPr lang="fr-FR"/>
          </a:p>
        </p:txBody>
      </p:sp>
    </p:spTree>
    <p:extLst>
      <p:ext uri="{BB962C8B-B14F-4D97-AF65-F5344CB8AC3E}">
        <p14:creationId xmlns:p14="http://schemas.microsoft.com/office/powerpoint/2010/main" val="338922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les consignes pour le plâtre complexe (qui incluent le plâtre simple) sont valables dans toute la France, sauf en région Nouvelle-Aquitaine, où seules les consignes de plâtre simple (plus restrictives), s’appliquent (cf. ci-après). le plâtre peut comporter des morceaux de toiles de verre, de vinyle, de papier peint, etc. qu’il n’est pas nécessaire de retirer avant tri. Les rails sont à séparer et vont avec les métaux</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36</a:t>
            </a:fld>
            <a:endParaRPr lang="fr-FR"/>
          </a:p>
        </p:txBody>
      </p:sp>
    </p:spTree>
    <p:extLst>
      <p:ext uri="{BB962C8B-B14F-4D97-AF65-F5344CB8AC3E}">
        <p14:creationId xmlns:p14="http://schemas.microsoft.com/office/powerpoint/2010/main" val="247024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les consignes pour le plâtre simple sont valables uniquement en région Nouvelle-Aquitaine. Le plâtre peut comporter à la marge des morceaux de papier peint, etc. qu’il n’est pas nécessaire de retirer avant tri. Les rails sont à séparer et vont avec les métaux.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Besoin d'aide sur le tri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E08FD07C-4C83-43E5-BCD1-D9A7BFE7D948}" type="slidenum">
              <a:rPr lang="fr-FR" smtClean="0"/>
              <a:t>37</a:t>
            </a:fld>
            <a:endParaRPr lang="fr-FR"/>
          </a:p>
        </p:txBody>
      </p:sp>
    </p:spTree>
    <p:extLst>
      <p:ext uri="{BB962C8B-B14F-4D97-AF65-F5344CB8AC3E}">
        <p14:creationId xmlns:p14="http://schemas.microsoft.com/office/powerpoint/2010/main" val="254932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3B03542-5386-4EB8-9E6E-D1DB735CB304}" type="datetimeFigureOut">
              <a:rPr lang="fr-FR" smtClean="0"/>
              <a:t>13/08/2024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309749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B03542-5386-4EB8-9E6E-D1DB735CB304}" type="datetimeFigureOut">
              <a:rPr lang="fr-FR" smtClean="0"/>
              <a:t>13/08/2024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280329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B03542-5386-4EB8-9E6E-D1DB735CB304}" type="datetimeFigureOut">
              <a:rPr lang="fr-FR" smtClean="0"/>
              <a:t>13/08/2024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407252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B03542-5386-4EB8-9E6E-D1DB735CB304}" type="datetimeFigureOut">
              <a:rPr lang="fr-FR" smtClean="0"/>
              <a:t>13/08/2024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397596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3B03542-5386-4EB8-9E6E-D1DB735CB304}" type="datetimeFigureOut">
              <a:rPr lang="fr-FR" smtClean="0"/>
              <a:t>13/08/2024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202737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3B03542-5386-4EB8-9E6E-D1DB735CB304}" type="datetimeFigureOut">
              <a:rPr lang="fr-FR" smtClean="0"/>
              <a:t>13/08/2024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68830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3B03542-5386-4EB8-9E6E-D1DB735CB304}" type="datetimeFigureOut">
              <a:rPr lang="fr-FR" smtClean="0"/>
              <a:t>13/08/2024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276053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3B03542-5386-4EB8-9E6E-D1DB735CB304}" type="datetimeFigureOut">
              <a:rPr lang="fr-FR" smtClean="0"/>
              <a:t>13/08/2024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173918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03542-5386-4EB8-9E6E-D1DB735CB304}" type="datetimeFigureOut">
              <a:rPr lang="fr-FR" smtClean="0"/>
              <a:t>13/08/2024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232852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B03542-5386-4EB8-9E6E-D1DB735CB304}" type="datetimeFigureOut">
              <a:rPr lang="fr-FR" smtClean="0"/>
              <a:t>13/08/2024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12220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B03542-5386-4EB8-9E6E-D1DB735CB304}" type="datetimeFigureOut">
              <a:rPr lang="fr-FR" smtClean="0"/>
              <a:t>13/08/2024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D1A292-36F9-4517-A7AD-928FE29F717B}" type="slidenum">
              <a:rPr lang="fr-FR" smtClean="0"/>
              <a:t>‹N°›</a:t>
            </a:fld>
            <a:endParaRPr lang="fr-FR"/>
          </a:p>
        </p:txBody>
      </p:sp>
    </p:spTree>
    <p:extLst>
      <p:ext uri="{BB962C8B-B14F-4D97-AF65-F5344CB8AC3E}">
        <p14:creationId xmlns:p14="http://schemas.microsoft.com/office/powerpoint/2010/main" val="350220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E3B03542-5386-4EB8-9E6E-D1DB735CB304}" type="datetimeFigureOut">
              <a:rPr lang="fr-FR" smtClean="0"/>
              <a:t>13/08/2024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80D1A292-36F9-4517-A7AD-928FE29F717B}" type="slidenum">
              <a:rPr lang="fr-FR" smtClean="0"/>
              <a:t>‹N°›</a:t>
            </a:fld>
            <a:endParaRPr lang="fr-FR"/>
          </a:p>
        </p:txBody>
      </p:sp>
    </p:spTree>
    <p:extLst>
      <p:ext uri="{BB962C8B-B14F-4D97-AF65-F5344CB8AC3E}">
        <p14:creationId xmlns:p14="http://schemas.microsoft.com/office/powerpoint/2010/main" val="22738699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jpeg"/><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35.jpeg"/><Relationship Id="rId4" Type="http://schemas.openxmlformats.org/officeDocument/2006/relationships/image" Target="../media/image2.png"/><Relationship Id="rId9"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28.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jpe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5.png"/><Relationship Id="rId9" Type="http://schemas.openxmlformats.org/officeDocument/2006/relationships/image" Target="../media/image42.jpeg"/></Relationships>
</file>

<file path=ppt/slides/_rels/slide3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jpe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jpe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1.jpe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image" Target="../media/image41.png"/></Relationships>
</file>

<file path=ppt/slides/_rels/slide44.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18.jpeg"/><Relationship Id="rId4" Type="http://schemas.openxmlformats.org/officeDocument/2006/relationships/image" Target="../media/image49.jpeg"/><Relationship Id="rId9"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D107DE5-7DEB-0FCC-6A9A-38B04724DC00}"/>
              </a:ext>
            </a:extLst>
          </p:cNvPr>
          <p:cNvSpPr>
            <a:spLocks noGrp="1"/>
          </p:cNvSpPr>
          <p:nvPr>
            <p:ph type="title"/>
          </p:nvPr>
        </p:nvSpPr>
        <p:spPr>
          <a:xfrm>
            <a:off x="849711" y="154302"/>
            <a:ext cx="5860252" cy="1784135"/>
          </a:xfrm>
        </p:spPr>
        <p:txBody>
          <a:bodyPr>
            <a:normAutofit/>
          </a:bodyPr>
          <a:lstStyle/>
          <a:p>
            <a:pPr algn="ctr"/>
            <a:r>
              <a:rPr lang="fr-FR" sz="2800" b="1" dirty="0">
                <a:solidFill>
                  <a:srgbClr val="FF6A5B"/>
                </a:solidFill>
                <a:latin typeface="Century Gothic" panose="020B0502020202020204" pitchFamily="34" charset="0"/>
              </a:rPr>
              <a:t>Jeu </a:t>
            </a:r>
            <a:r>
              <a:rPr lang="fr-FR" sz="2800" b="1">
                <a:solidFill>
                  <a:srgbClr val="FF6A5B"/>
                </a:solidFill>
                <a:latin typeface="Century Gothic" panose="020B0502020202020204" pitchFamily="34" charset="0"/>
              </a:rPr>
              <a:t>« Pour </a:t>
            </a:r>
            <a:r>
              <a:rPr lang="fr-FR" sz="2800" b="1" dirty="0">
                <a:solidFill>
                  <a:srgbClr val="FF6A5B"/>
                </a:solidFill>
                <a:latin typeface="Century Gothic" panose="020B0502020202020204" pitchFamily="34" charset="0"/>
              </a:rPr>
              <a:t>bien trier »</a:t>
            </a:r>
            <a:br>
              <a:rPr lang="fr-FR" sz="2800" b="1" dirty="0">
                <a:solidFill>
                  <a:srgbClr val="FF6A5B"/>
                </a:solidFill>
                <a:latin typeface="Century Gothic" panose="020B0502020202020204" pitchFamily="34" charset="0"/>
              </a:rPr>
            </a:br>
            <a:r>
              <a:rPr lang="fr-FR" sz="2800" b="1" dirty="0">
                <a:solidFill>
                  <a:srgbClr val="FF6A5B"/>
                </a:solidFill>
                <a:latin typeface="Century Gothic" panose="020B0502020202020204" pitchFamily="34" charset="0"/>
              </a:rPr>
              <a:t>-</a:t>
            </a:r>
            <a:br>
              <a:rPr lang="fr-FR" sz="2800" b="1" dirty="0">
                <a:solidFill>
                  <a:srgbClr val="FF6A5B"/>
                </a:solidFill>
                <a:latin typeface="Century Gothic" panose="020B0502020202020204" pitchFamily="34" charset="0"/>
              </a:rPr>
            </a:br>
            <a:r>
              <a:rPr lang="fr-FR" sz="2800" b="1" dirty="0">
                <a:solidFill>
                  <a:srgbClr val="FF6A5B"/>
                </a:solidFill>
                <a:latin typeface="Century Gothic" panose="020B0502020202020204" pitchFamily="34" charset="0"/>
              </a:rPr>
              <a:t>Notice pour le formateur</a:t>
            </a:r>
          </a:p>
        </p:txBody>
      </p:sp>
      <p:sp>
        <p:nvSpPr>
          <p:cNvPr id="13" name="Marcador de contenido 2">
            <a:extLst>
              <a:ext uri="{FF2B5EF4-FFF2-40B4-BE49-F238E27FC236}">
                <a16:creationId xmlns:a16="http://schemas.microsoft.com/office/drawing/2014/main" id="{987EC4C6-51B8-91B9-B8F8-1E95FE36F6FB}"/>
              </a:ext>
            </a:extLst>
          </p:cNvPr>
          <p:cNvSpPr txBox="1">
            <a:spLocks/>
          </p:cNvSpPr>
          <p:nvPr/>
        </p:nvSpPr>
        <p:spPr>
          <a:xfrm>
            <a:off x="159582" y="1781171"/>
            <a:ext cx="7199162" cy="7798258"/>
          </a:xfrm>
          <a:prstGeom prst="rect">
            <a:avLst/>
          </a:prstGeom>
        </p:spPr>
        <p:txBody>
          <a:bodyPr vert="horz" lIns="45106" tIns="22553" rIns="45106" bIns="22553"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4F4F4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4F4F"/>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4F4F"/>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fr-FR" sz="1400" b="1" dirty="0"/>
              <a:t>Durée</a:t>
            </a:r>
            <a:endParaRPr lang="fr-FR" sz="1400" dirty="0"/>
          </a:p>
          <a:p>
            <a:pPr marL="361950" lvl="1" algn="just"/>
            <a:r>
              <a:rPr lang="fr-FR" sz="1400" dirty="0"/>
              <a:t>30 à 45 minutes</a:t>
            </a:r>
          </a:p>
          <a:p>
            <a:pPr marL="0" indent="0" algn="just">
              <a:lnSpc>
                <a:spcPct val="120000"/>
              </a:lnSpc>
              <a:buNone/>
            </a:pPr>
            <a:r>
              <a:rPr lang="fr-FR" sz="1400" b="1" dirty="0"/>
              <a:t>Matériel</a:t>
            </a:r>
            <a:endParaRPr lang="fr-FR" sz="1400" dirty="0"/>
          </a:p>
          <a:p>
            <a:pPr marL="361950" lvl="1" algn="just"/>
            <a:r>
              <a:rPr lang="fr-FR" sz="1400" dirty="0"/>
              <a:t>11</a:t>
            </a:r>
            <a:r>
              <a:rPr lang="fr-FR" sz="1400" b="1" dirty="0"/>
              <a:t> </a:t>
            </a:r>
            <a:r>
              <a:rPr lang="fr-FR" sz="1400" b="1" dirty="0">
                <a:solidFill>
                  <a:srgbClr val="769973"/>
                </a:solidFill>
              </a:rPr>
              <a:t>feuilles panneaux-bennes </a:t>
            </a:r>
            <a:r>
              <a:rPr lang="fr-FR" sz="1400" dirty="0"/>
              <a:t>imprimés et images déchets (en couleur et rigidifié) – cf. diapositives ci-après (format recto verso retournement sur hauteur pour avoir les versos alignés)</a:t>
            </a:r>
          </a:p>
          <a:p>
            <a:pPr marL="361950" lvl="1" algn="just"/>
            <a:r>
              <a:rPr lang="fr-FR" sz="1400" dirty="0"/>
              <a:t>40</a:t>
            </a:r>
            <a:r>
              <a:rPr lang="fr-FR" sz="1400" b="1" dirty="0"/>
              <a:t> </a:t>
            </a:r>
            <a:r>
              <a:rPr lang="fr-FR" sz="1400" b="1" dirty="0">
                <a:solidFill>
                  <a:srgbClr val="FF6A5B"/>
                </a:solidFill>
              </a:rPr>
              <a:t>vignettes déchets légendées </a:t>
            </a:r>
            <a:r>
              <a:rPr lang="fr-FR" sz="1400" dirty="0"/>
              <a:t>(en couleur et rigidifiés) – cf. diapositives ci-après (format recto verso retournement sur hauteur pour avoir les versos alignés)</a:t>
            </a:r>
          </a:p>
          <a:p>
            <a:pPr marL="361950" lvl="1" algn="just"/>
            <a:r>
              <a:rPr lang="fr-FR" sz="1400" dirty="0"/>
              <a:t>Imprimer uniquement les diapositives 2 à 31 inclue, puis découper chaque panneau et chaque image avec sa légende</a:t>
            </a:r>
          </a:p>
          <a:p>
            <a:pPr marL="361950" lvl="1" algn="just"/>
            <a:r>
              <a:rPr lang="fr-FR" sz="1400" dirty="0"/>
              <a:t>Prévoir plusieurs kits cartonnés ou plastifiés (découper selon les traits ci-après) pour permettre aux compagnons de jouer seul ou en binôme</a:t>
            </a:r>
          </a:p>
          <a:p>
            <a:pPr marL="0" indent="0" algn="just">
              <a:lnSpc>
                <a:spcPct val="120000"/>
              </a:lnSpc>
              <a:buNone/>
            </a:pPr>
            <a:r>
              <a:rPr lang="fr-FR" sz="1400" b="1" dirty="0"/>
              <a:t>Consigne pour les compagnons</a:t>
            </a:r>
            <a:endParaRPr lang="fr-FR" sz="1400" dirty="0"/>
          </a:p>
          <a:p>
            <a:pPr marL="361950" lvl="1" algn="just"/>
            <a:r>
              <a:rPr lang="fr-FR" sz="1400" dirty="0"/>
              <a:t>A jouer seul, en binôme ou en groupe plus grand</a:t>
            </a:r>
          </a:p>
          <a:p>
            <a:pPr marL="361950" lvl="1" algn="just"/>
            <a:r>
              <a:rPr lang="fr-FR" sz="1400" dirty="0"/>
              <a:t>Le formateur identifie les flux qui seront à trier sur le chantier (selon ce qui aura été convenu avec le prestataire déchets) et sélectionne :</a:t>
            </a:r>
          </a:p>
          <a:p>
            <a:pPr marL="933450" lvl="2" indent="-342900" algn="just">
              <a:buFont typeface="+mj-lt"/>
              <a:buAutoNum type="arabicPeriod"/>
            </a:pPr>
            <a:r>
              <a:rPr lang="fr-FR" sz="1400" dirty="0"/>
              <a:t>les </a:t>
            </a:r>
            <a:r>
              <a:rPr lang="fr-FR" sz="1400" b="1" dirty="0">
                <a:solidFill>
                  <a:srgbClr val="769973"/>
                </a:solidFill>
              </a:rPr>
              <a:t>feuilles bennes-panneaux </a:t>
            </a:r>
            <a:r>
              <a:rPr lang="fr-FR" sz="1400" dirty="0"/>
              <a:t>correspondant (pages 2 à 23 ci-après). Par exemple : inertes, bois, plastique, métal et Tout-Venant</a:t>
            </a:r>
          </a:p>
          <a:p>
            <a:pPr marL="933450" lvl="2" indent="-342900" algn="just">
              <a:buFont typeface="+mj-lt"/>
              <a:buAutoNum type="arabicPeriod"/>
            </a:pPr>
            <a:r>
              <a:rPr lang="fr-FR" sz="1400" dirty="0"/>
              <a:t>un certain nombre de </a:t>
            </a:r>
            <a:r>
              <a:rPr lang="fr-FR" sz="1400" b="1" dirty="0">
                <a:solidFill>
                  <a:srgbClr val="FF6A5B"/>
                </a:solidFill>
              </a:rPr>
              <a:t>vignettes déchets </a:t>
            </a:r>
            <a:r>
              <a:rPr lang="fr-FR" sz="1400" dirty="0"/>
              <a:t>correspondants aux flux retenus. Par exemple : béton ferraillé, gaines de câbles, sol PVC, déchets mélangés, porte en bois, etc.</a:t>
            </a:r>
          </a:p>
          <a:p>
            <a:pPr marL="361950" lvl="1" algn="just"/>
            <a:r>
              <a:rPr lang="fr-FR" sz="1400" dirty="0"/>
              <a:t>Les compagnons doivent déposer les </a:t>
            </a:r>
            <a:r>
              <a:rPr lang="fr-FR" sz="1400" b="1" dirty="0">
                <a:solidFill>
                  <a:srgbClr val="FF6A5B"/>
                </a:solidFill>
              </a:rPr>
              <a:t>vignettes</a:t>
            </a:r>
            <a:r>
              <a:rPr lang="fr-FR" sz="1400" dirty="0"/>
              <a:t> sur les bonnes </a:t>
            </a:r>
            <a:r>
              <a:rPr lang="fr-FR" sz="1400" b="1" dirty="0">
                <a:solidFill>
                  <a:srgbClr val="769973"/>
                </a:solidFill>
              </a:rPr>
              <a:t>feuilles bennes-panneaux</a:t>
            </a:r>
            <a:r>
              <a:rPr lang="fr-FR" sz="1400" dirty="0"/>
              <a:t> et écarter les images qui sont hors filière ou non trier sur le chantier. </a:t>
            </a:r>
          </a:p>
          <a:p>
            <a:pPr marL="361950" lvl="1" algn="just"/>
            <a:r>
              <a:rPr lang="fr-FR" sz="1400" dirty="0"/>
              <a:t>A noter que certaines vignettes déchets proposées ne font pas partie de la filière PMCB mais peuvent tout de même être triées si votre Gestionnaire de Déchets vous fournit des contenants pour cela. Dans ce cas, vous pouvez créer et ajouter de nouvelles </a:t>
            </a:r>
            <a:r>
              <a:rPr lang="fr-FR" sz="1400" b="1" dirty="0">
                <a:solidFill>
                  <a:srgbClr val="769973"/>
                </a:solidFill>
              </a:rPr>
              <a:t>feuilles bennes-panneaux</a:t>
            </a:r>
            <a:endParaRPr lang="fr-FR" sz="1400" dirty="0"/>
          </a:p>
          <a:p>
            <a:pPr marL="0" lvl="2" indent="0" algn="just">
              <a:lnSpc>
                <a:spcPct val="120000"/>
              </a:lnSpc>
              <a:spcBef>
                <a:spcPts val="1000"/>
              </a:spcBef>
              <a:buNone/>
            </a:pPr>
            <a:r>
              <a:rPr lang="fr-FR" sz="1400" b="1" dirty="0"/>
              <a:t>Correction</a:t>
            </a:r>
          </a:p>
          <a:p>
            <a:pPr marL="361950" lvl="1" algn="just"/>
            <a:r>
              <a:rPr lang="fr-FR" sz="1400" dirty="0"/>
              <a:t>A l’aide des pages 32 à 44, le formateur corrige et commente les réponses des compagnons</a:t>
            </a:r>
          </a:p>
        </p:txBody>
      </p:sp>
      <p:sp>
        <p:nvSpPr>
          <p:cNvPr id="2" name="Titre 5">
            <a:extLst>
              <a:ext uri="{FF2B5EF4-FFF2-40B4-BE49-F238E27FC236}">
                <a16:creationId xmlns:a16="http://schemas.microsoft.com/office/drawing/2014/main" id="{EEAF4089-F692-471B-E35D-ACA0E061C129}"/>
              </a:ext>
            </a:extLst>
          </p:cNvPr>
          <p:cNvSpPr txBox="1">
            <a:spLocks/>
          </p:cNvSpPr>
          <p:nvPr/>
        </p:nvSpPr>
        <p:spPr>
          <a:xfrm>
            <a:off x="5706978" y="10287958"/>
            <a:ext cx="1800938" cy="282540"/>
          </a:xfrm>
          <a:prstGeom prst="rect">
            <a:avLst/>
          </a:prstGeom>
        </p:spPr>
        <p:txBody>
          <a:bodyPr vert="horz" lIns="45106" tIns="22553" rIns="45106" bIns="22553" rtlCol="0">
            <a:noAutofit/>
          </a:bodyPr>
          <a:lstStyle>
            <a:defPPr>
              <a:defRPr lang="fr-FR"/>
            </a:defPPr>
            <a:lvl1pPr indent="0">
              <a:lnSpc>
                <a:spcPct val="120000"/>
              </a:lnSpc>
              <a:spcBef>
                <a:spcPts val="1000"/>
              </a:spcBef>
              <a:buFont typeface="Wingdings" panose="05000000000000000000" pitchFamily="2" charset="2"/>
              <a:buNone/>
              <a:defRPr sz="1600" b="1">
                <a:solidFill>
                  <a:srgbClr val="4F4F4F"/>
                </a:solidFill>
                <a:latin typeface="Century Gothic" panose="020B0502020202020204" pitchFamily="34" charset="0"/>
              </a:defRPr>
            </a:lvl1pPr>
            <a:lvl2pPr marL="685800" lvl="1" indent="-228600">
              <a:lnSpc>
                <a:spcPct val="90000"/>
              </a:lnSpc>
              <a:spcBef>
                <a:spcPts val="500"/>
              </a:spcBef>
              <a:buFont typeface="Arial" panose="020B0604020202020204" pitchFamily="34" charset="0"/>
              <a:buChar char="•"/>
              <a:defRPr sz="1600">
                <a:solidFill>
                  <a:srgbClr val="4F4F4F"/>
                </a:solidFill>
                <a:latin typeface="Century Gothic" panose="020B0502020202020204" pitchFamily="34" charset="0"/>
              </a:defRPr>
            </a:lvl2pPr>
            <a:lvl3pPr marL="1143000" lvl="2" indent="-228600">
              <a:lnSpc>
                <a:spcPct val="90000"/>
              </a:lnSpc>
              <a:spcBef>
                <a:spcPts val="500"/>
              </a:spcBef>
              <a:buFont typeface="+mj-lt"/>
              <a:buAutoNum type="arabicPeriod"/>
              <a:defRPr sz="1600">
                <a:solidFill>
                  <a:srgbClr val="4F4F4F"/>
                </a:solidFill>
                <a:latin typeface="Century Gothic" panose="020B0502020202020204" pitchFamily="34" charset="0"/>
              </a:defRPr>
            </a:lvl3pPr>
            <a:lvl4pPr marL="551326" lvl="3" indent="-150362">
              <a:lnSpc>
                <a:spcPct val="90000"/>
              </a:lnSpc>
              <a:spcBef>
                <a:spcPts val="500"/>
              </a:spcBef>
              <a:buFont typeface="Arial" panose="020B0604020202020204" pitchFamily="34" charset="0"/>
              <a:buChar char="•"/>
              <a:defRPr sz="1600">
                <a:solidFill>
                  <a:srgbClr val="4F4F4F"/>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rgbClr val="4F4F4F"/>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fr-FR" sz="1200" b="0" i="1" dirty="0"/>
              <a:t>V3 – Juillet 2024</a:t>
            </a:r>
          </a:p>
        </p:txBody>
      </p:sp>
      <p:sp>
        <p:nvSpPr>
          <p:cNvPr id="4" name="ZoneTexte 3">
            <a:extLst>
              <a:ext uri="{FF2B5EF4-FFF2-40B4-BE49-F238E27FC236}">
                <a16:creationId xmlns:a16="http://schemas.microsoft.com/office/drawing/2014/main" id="{9BE9CB4B-8E8D-984F-F531-2B76605D1860}"/>
              </a:ext>
            </a:extLst>
          </p:cNvPr>
          <p:cNvSpPr txBox="1"/>
          <p:nvPr/>
        </p:nvSpPr>
        <p:spPr>
          <a:xfrm>
            <a:off x="159581" y="9801057"/>
            <a:ext cx="4040943" cy="769441"/>
          </a:xfrm>
          <a:prstGeom prst="rect">
            <a:avLst/>
          </a:prstGeom>
          <a:solidFill>
            <a:srgbClr val="EBCD9E"/>
          </a:solidFill>
        </p:spPr>
        <p:txBody>
          <a:bodyPr wrap="square">
            <a:spAutoFit/>
          </a:bodyPr>
          <a:lstStyle/>
          <a:p>
            <a:r>
              <a:rPr lang="fr-FR" sz="1100" b="1" u="sng" dirty="0"/>
              <a:t>Besoin d'aide sur le tri ?</a:t>
            </a:r>
          </a:p>
          <a:p>
            <a:r>
              <a:rPr lang="fr-FR" sz="1100" dirty="0"/>
              <a:t>Contactez le service d'aide au tri Valobat (service gratuit + prix de l'appel) de 8h30 à 18h00 du lundi au vendredi 01 80 83 60 79 ou info-tri@valobat.fr</a:t>
            </a:r>
          </a:p>
        </p:txBody>
      </p:sp>
    </p:spTree>
    <p:extLst>
      <p:ext uri="{BB962C8B-B14F-4D97-AF65-F5344CB8AC3E}">
        <p14:creationId xmlns:p14="http://schemas.microsoft.com/office/powerpoint/2010/main" val="54134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358838"/>
            <a:ext cx="4782936" cy="5883778"/>
          </a:xfrm>
          <a:custGeom>
            <a:avLst/>
            <a:gdLst>
              <a:gd name="connsiteX0" fmla="*/ 0 w 4782936"/>
              <a:gd name="connsiteY0" fmla="*/ 0 h 5883778"/>
              <a:gd name="connsiteX1" fmla="*/ 502208 w 4782936"/>
              <a:gd name="connsiteY1" fmla="*/ 0 h 5883778"/>
              <a:gd name="connsiteX2" fmla="*/ 1052246 w 4782936"/>
              <a:gd name="connsiteY2" fmla="*/ 0 h 5883778"/>
              <a:gd name="connsiteX3" fmla="*/ 1650113 w 4782936"/>
              <a:gd name="connsiteY3" fmla="*/ 0 h 5883778"/>
              <a:gd name="connsiteX4" fmla="*/ 2152321 w 4782936"/>
              <a:gd name="connsiteY4" fmla="*/ 0 h 5883778"/>
              <a:gd name="connsiteX5" fmla="*/ 2606700 w 4782936"/>
              <a:gd name="connsiteY5" fmla="*/ 0 h 5883778"/>
              <a:gd name="connsiteX6" fmla="*/ 3252396 w 4782936"/>
              <a:gd name="connsiteY6" fmla="*/ 0 h 5883778"/>
              <a:gd name="connsiteX7" fmla="*/ 3706775 w 4782936"/>
              <a:gd name="connsiteY7" fmla="*/ 0 h 5883778"/>
              <a:gd name="connsiteX8" fmla="*/ 4161154 w 4782936"/>
              <a:gd name="connsiteY8" fmla="*/ 0 h 5883778"/>
              <a:gd name="connsiteX9" fmla="*/ 4782936 w 4782936"/>
              <a:gd name="connsiteY9" fmla="*/ 0 h 5883778"/>
              <a:gd name="connsiteX10" fmla="*/ 4782936 w 4782936"/>
              <a:gd name="connsiteY10" fmla="*/ 646225 h 5883778"/>
              <a:gd name="connsiteX11" fmla="*/ 4782936 w 4782936"/>
              <a:gd name="connsiteY11" fmla="*/ 1114182 h 5883778"/>
              <a:gd name="connsiteX12" fmla="*/ 4782936 w 4782936"/>
              <a:gd name="connsiteY12" fmla="*/ 1671272 h 5883778"/>
              <a:gd name="connsiteX13" fmla="*/ 4782936 w 4782936"/>
              <a:gd name="connsiteY13" fmla="*/ 2139228 h 5883778"/>
              <a:gd name="connsiteX14" fmla="*/ 4782936 w 4782936"/>
              <a:gd name="connsiteY14" fmla="*/ 2562617 h 5883778"/>
              <a:gd name="connsiteX15" fmla="*/ 4782936 w 4782936"/>
              <a:gd name="connsiteY15" fmla="*/ 3119708 h 5883778"/>
              <a:gd name="connsiteX16" fmla="*/ 4782936 w 4782936"/>
              <a:gd name="connsiteY16" fmla="*/ 3632232 h 5883778"/>
              <a:gd name="connsiteX17" fmla="*/ 4782936 w 4782936"/>
              <a:gd name="connsiteY17" fmla="*/ 4456726 h 5883778"/>
              <a:gd name="connsiteX18" fmla="*/ 4259203 w 4782936"/>
              <a:gd name="connsiteY18" fmla="*/ 4456726 h 5883778"/>
              <a:gd name="connsiteX19" fmla="*/ 3816045 w 4782936"/>
              <a:gd name="connsiteY19" fmla="*/ 4456726 h 5883778"/>
              <a:gd name="connsiteX20" fmla="*/ 3332599 w 4782936"/>
              <a:gd name="connsiteY20" fmla="*/ 4456726 h 5883778"/>
              <a:gd name="connsiteX21" fmla="*/ 2768579 w 4782936"/>
              <a:gd name="connsiteY21" fmla="*/ 4456726 h 5883778"/>
              <a:gd name="connsiteX22" fmla="*/ 2768579 w 4782936"/>
              <a:gd name="connsiteY22" fmla="*/ 4793839 h 5883778"/>
              <a:gd name="connsiteX23" fmla="*/ 2768579 w 4782936"/>
              <a:gd name="connsiteY23" fmla="*/ 5105020 h 5883778"/>
              <a:gd name="connsiteX24" fmla="*/ 3047591 w 4782936"/>
              <a:gd name="connsiteY24" fmla="*/ 5105020 h 5883778"/>
              <a:gd name="connsiteX25" fmla="*/ 2706407 w 4782936"/>
              <a:gd name="connsiteY25" fmla="*/ 5509974 h 5883778"/>
              <a:gd name="connsiteX26" fmla="*/ 2391468 w 4782936"/>
              <a:gd name="connsiteY26" fmla="*/ 5883778 h 5883778"/>
              <a:gd name="connsiteX27" fmla="*/ 2083090 w 4782936"/>
              <a:gd name="connsiteY27" fmla="*/ 5517762 h 5883778"/>
              <a:gd name="connsiteX28" fmla="*/ 1735345 w 4782936"/>
              <a:gd name="connsiteY28" fmla="*/ 5105020 h 5883778"/>
              <a:gd name="connsiteX29" fmla="*/ 2014357 w 4782936"/>
              <a:gd name="connsiteY29" fmla="*/ 5105020 h 5883778"/>
              <a:gd name="connsiteX30" fmla="*/ 2014357 w 4782936"/>
              <a:gd name="connsiteY30" fmla="*/ 4780873 h 5883778"/>
              <a:gd name="connsiteX31" fmla="*/ 2014357 w 4782936"/>
              <a:gd name="connsiteY31" fmla="*/ 4456726 h 5883778"/>
              <a:gd name="connsiteX32" fmla="*/ 1551055 w 4782936"/>
              <a:gd name="connsiteY32" fmla="*/ 4456726 h 5883778"/>
              <a:gd name="connsiteX33" fmla="*/ 1067609 w 4782936"/>
              <a:gd name="connsiteY33" fmla="*/ 4456726 h 5883778"/>
              <a:gd name="connsiteX34" fmla="*/ 543876 w 4782936"/>
              <a:gd name="connsiteY34" fmla="*/ 4456726 h 5883778"/>
              <a:gd name="connsiteX35" fmla="*/ 0 w 4782936"/>
              <a:gd name="connsiteY35" fmla="*/ 4456726 h 5883778"/>
              <a:gd name="connsiteX36" fmla="*/ 0 w 4782936"/>
              <a:gd name="connsiteY36" fmla="*/ 3899635 h 5883778"/>
              <a:gd name="connsiteX37" fmla="*/ 0 w 4782936"/>
              <a:gd name="connsiteY37" fmla="*/ 3476246 h 5883778"/>
              <a:gd name="connsiteX38" fmla="*/ 0 w 4782936"/>
              <a:gd name="connsiteY38" fmla="*/ 2963723 h 5883778"/>
              <a:gd name="connsiteX39" fmla="*/ 0 w 4782936"/>
              <a:gd name="connsiteY39" fmla="*/ 2451199 h 5883778"/>
              <a:gd name="connsiteX40" fmla="*/ 0 w 4782936"/>
              <a:gd name="connsiteY40" fmla="*/ 2027810 h 5883778"/>
              <a:gd name="connsiteX41" fmla="*/ 0 w 4782936"/>
              <a:gd name="connsiteY41" fmla="*/ 1515287 h 5883778"/>
              <a:gd name="connsiteX42" fmla="*/ 0 w 4782936"/>
              <a:gd name="connsiteY42" fmla="*/ 1047331 h 5883778"/>
              <a:gd name="connsiteX43" fmla="*/ 0 w 4782936"/>
              <a:gd name="connsiteY43" fmla="*/ 623942 h 5883778"/>
              <a:gd name="connsiteX44" fmla="*/ 0 w 4782936"/>
              <a:gd name="connsiteY44" fmla="*/ 0 h 588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5883778"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831015" y="158729"/>
                  <a:pt x="4770784" y="473630"/>
                  <a:pt x="4782936" y="646225"/>
                </a:cubicBezTo>
                <a:cubicBezTo>
                  <a:pt x="4795088" y="818820"/>
                  <a:pt x="4776947" y="915880"/>
                  <a:pt x="4782936" y="1114182"/>
                </a:cubicBezTo>
                <a:cubicBezTo>
                  <a:pt x="4788925" y="1312484"/>
                  <a:pt x="4767700" y="1512030"/>
                  <a:pt x="4782936" y="1671272"/>
                </a:cubicBezTo>
                <a:cubicBezTo>
                  <a:pt x="4798172" y="1830514"/>
                  <a:pt x="4771117" y="1976078"/>
                  <a:pt x="4782936" y="2139228"/>
                </a:cubicBezTo>
                <a:cubicBezTo>
                  <a:pt x="4794755" y="2302378"/>
                  <a:pt x="4771444" y="2436949"/>
                  <a:pt x="4782936" y="2562617"/>
                </a:cubicBezTo>
                <a:cubicBezTo>
                  <a:pt x="4794428" y="2688285"/>
                  <a:pt x="4732008" y="2960961"/>
                  <a:pt x="4782936" y="3119708"/>
                </a:cubicBezTo>
                <a:cubicBezTo>
                  <a:pt x="4833864" y="3278455"/>
                  <a:pt x="4725079" y="3422256"/>
                  <a:pt x="4782936" y="3632232"/>
                </a:cubicBezTo>
                <a:cubicBezTo>
                  <a:pt x="4840793" y="3842208"/>
                  <a:pt x="4684962" y="4147917"/>
                  <a:pt x="4782936" y="4456726"/>
                </a:cubicBezTo>
                <a:cubicBezTo>
                  <a:pt x="4545927" y="4457530"/>
                  <a:pt x="4401018" y="4443804"/>
                  <a:pt x="4259203" y="4456726"/>
                </a:cubicBezTo>
                <a:cubicBezTo>
                  <a:pt x="4117388" y="4469648"/>
                  <a:pt x="3955612" y="4456116"/>
                  <a:pt x="3816045" y="4456726"/>
                </a:cubicBezTo>
                <a:cubicBezTo>
                  <a:pt x="3676478" y="4457336"/>
                  <a:pt x="3528603" y="4428156"/>
                  <a:pt x="3332599" y="4456726"/>
                </a:cubicBezTo>
                <a:cubicBezTo>
                  <a:pt x="3136595" y="4485296"/>
                  <a:pt x="2967410" y="4446846"/>
                  <a:pt x="2768579" y="4456726"/>
                </a:cubicBezTo>
                <a:cubicBezTo>
                  <a:pt x="2780983" y="4574570"/>
                  <a:pt x="2731817" y="4718694"/>
                  <a:pt x="2768579" y="4793839"/>
                </a:cubicBezTo>
                <a:cubicBezTo>
                  <a:pt x="2805341" y="4868984"/>
                  <a:pt x="2746512" y="4970459"/>
                  <a:pt x="2768579" y="5105020"/>
                </a:cubicBezTo>
                <a:cubicBezTo>
                  <a:pt x="2830748" y="5101445"/>
                  <a:pt x="2931436" y="5106418"/>
                  <a:pt x="3047591" y="5105020"/>
                </a:cubicBezTo>
                <a:cubicBezTo>
                  <a:pt x="2918610" y="5320944"/>
                  <a:pt x="2852732" y="5309677"/>
                  <a:pt x="2706407" y="5509974"/>
                </a:cubicBezTo>
                <a:cubicBezTo>
                  <a:pt x="2560082" y="5710271"/>
                  <a:pt x="2426858" y="5761855"/>
                  <a:pt x="2391468" y="5883778"/>
                </a:cubicBezTo>
                <a:cubicBezTo>
                  <a:pt x="2279035" y="5759805"/>
                  <a:pt x="2184713" y="5587986"/>
                  <a:pt x="2083090" y="5517762"/>
                </a:cubicBezTo>
                <a:cubicBezTo>
                  <a:pt x="1981467" y="5447538"/>
                  <a:pt x="1872999" y="5187065"/>
                  <a:pt x="1735345" y="5105020"/>
                </a:cubicBezTo>
                <a:cubicBezTo>
                  <a:pt x="1816251" y="5076400"/>
                  <a:pt x="1921925" y="5109173"/>
                  <a:pt x="2014357" y="5105020"/>
                </a:cubicBezTo>
                <a:cubicBezTo>
                  <a:pt x="1987872" y="5006938"/>
                  <a:pt x="2041770" y="4863964"/>
                  <a:pt x="2014357" y="4780873"/>
                </a:cubicBezTo>
                <a:cubicBezTo>
                  <a:pt x="1986944" y="4697782"/>
                  <a:pt x="2015287" y="4561095"/>
                  <a:pt x="2014357" y="4456726"/>
                </a:cubicBezTo>
                <a:cubicBezTo>
                  <a:pt x="1907458" y="4507823"/>
                  <a:pt x="1740600" y="4408125"/>
                  <a:pt x="1551055" y="4456726"/>
                </a:cubicBezTo>
                <a:cubicBezTo>
                  <a:pt x="1361510" y="4505327"/>
                  <a:pt x="1181034" y="4414197"/>
                  <a:pt x="1067609" y="4456726"/>
                </a:cubicBezTo>
                <a:cubicBezTo>
                  <a:pt x="954184" y="4499255"/>
                  <a:pt x="784555" y="4402385"/>
                  <a:pt x="543876" y="4456726"/>
                </a:cubicBezTo>
                <a:cubicBezTo>
                  <a:pt x="303197" y="4511067"/>
                  <a:pt x="204577" y="4443427"/>
                  <a:pt x="0" y="4456726"/>
                </a:cubicBezTo>
                <a:cubicBezTo>
                  <a:pt x="-48205" y="4327219"/>
                  <a:pt x="6138" y="4113821"/>
                  <a:pt x="0" y="3899635"/>
                </a:cubicBezTo>
                <a:cubicBezTo>
                  <a:pt x="-6138" y="3685449"/>
                  <a:pt x="46179" y="3627344"/>
                  <a:pt x="0" y="3476246"/>
                </a:cubicBezTo>
                <a:cubicBezTo>
                  <a:pt x="-46179" y="3325148"/>
                  <a:pt x="14512" y="3131022"/>
                  <a:pt x="0" y="2963723"/>
                </a:cubicBezTo>
                <a:cubicBezTo>
                  <a:pt x="-14512" y="2796424"/>
                  <a:pt x="55462" y="2568106"/>
                  <a:pt x="0" y="2451199"/>
                </a:cubicBezTo>
                <a:cubicBezTo>
                  <a:pt x="-55462" y="2334292"/>
                  <a:pt x="31731" y="2154121"/>
                  <a:pt x="0" y="2027810"/>
                </a:cubicBezTo>
                <a:cubicBezTo>
                  <a:pt x="-31731" y="1901499"/>
                  <a:pt x="16330" y="1701479"/>
                  <a:pt x="0" y="1515287"/>
                </a:cubicBezTo>
                <a:cubicBezTo>
                  <a:pt x="-16330" y="1329095"/>
                  <a:pt x="46888" y="1155651"/>
                  <a:pt x="0" y="1047331"/>
                </a:cubicBezTo>
                <a:cubicBezTo>
                  <a:pt x="-46888" y="939011"/>
                  <a:pt x="32096" y="807590"/>
                  <a:pt x="0" y="623942"/>
                </a:cubicBezTo>
                <a:cubicBezTo>
                  <a:pt x="-32096" y="440294"/>
                  <a:pt x="17846" y="187806"/>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5" name="Image 4">
            <a:extLst>
              <a:ext uri="{FF2B5EF4-FFF2-40B4-BE49-F238E27FC236}">
                <a16:creationId xmlns:a16="http://schemas.microsoft.com/office/drawing/2014/main" id="{FBDB4CAC-87AC-C17C-EA2E-753253CFD568}"/>
              </a:ext>
            </a:extLst>
          </p:cNvPr>
          <p:cNvPicPr>
            <a:picLocks noChangeAspect="1"/>
          </p:cNvPicPr>
          <p:nvPr/>
        </p:nvPicPr>
        <p:blipFill>
          <a:blip r:embed="rId4"/>
          <a:stretch>
            <a:fillRect/>
          </a:stretch>
        </p:blipFill>
        <p:spPr>
          <a:xfrm>
            <a:off x="5194865" y="358838"/>
            <a:ext cx="2367055" cy="5555582"/>
          </a:xfrm>
          <a:prstGeom prst="rect">
            <a:avLst/>
          </a:prstGeom>
          <a:ln>
            <a:solidFill>
              <a:srgbClr val="4D4D4D"/>
            </a:solidFill>
          </a:ln>
        </p:spPr>
      </p:pic>
      <p:sp>
        <p:nvSpPr>
          <p:cNvPr id="6" name="Rectangle 5">
            <a:extLst>
              <a:ext uri="{FF2B5EF4-FFF2-40B4-BE49-F238E27FC236}">
                <a16:creationId xmlns:a16="http://schemas.microsoft.com/office/drawing/2014/main" id="{CA7727F3-74C4-9905-9944-743CE5E4EFDA}"/>
              </a:ext>
            </a:extLst>
          </p:cNvPr>
          <p:cNvSpPr/>
          <p:nvPr/>
        </p:nvSpPr>
        <p:spPr>
          <a:xfrm>
            <a:off x="5995988" y="1964142"/>
            <a:ext cx="1563687" cy="39373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871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E811F9-3EA9-B70D-4708-75D98A8511C8}"/>
              </a:ext>
            </a:extLst>
          </p:cNvPr>
          <p:cNvSpPr txBox="1"/>
          <p:nvPr/>
        </p:nvSpPr>
        <p:spPr>
          <a:xfrm rot="18277776">
            <a:off x="-1085885" y="5066886"/>
            <a:ext cx="9690168" cy="830997"/>
          </a:xfrm>
          <a:prstGeom prst="rect">
            <a:avLst/>
          </a:prstGeom>
          <a:noFill/>
        </p:spPr>
        <p:txBody>
          <a:bodyPr wrap="square" rtlCol="0">
            <a:spAutoFit/>
          </a:bodyPr>
          <a:lstStyle/>
          <a:p>
            <a:pPr algn="ctr"/>
            <a:r>
              <a:rPr lang="fr-FR" sz="4800" dirty="0">
                <a:solidFill>
                  <a:srgbClr val="4D4D4D"/>
                </a:solidFill>
              </a:rPr>
              <a:t>Benne et panneau PLATRE SIMPLE</a:t>
            </a:r>
          </a:p>
        </p:txBody>
      </p:sp>
    </p:spTree>
    <p:extLst>
      <p:ext uri="{BB962C8B-B14F-4D97-AF65-F5344CB8AC3E}">
        <p14:creationId xmlns:p14="http://schemas.microsoft.com/office/powerpoint/2010/main" val="70742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2"/>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304859"/>
            <a:ext cx="4782936" cy="5937757"/>
          </a:xfrm>
          <a:custGeom>
            <a:avLst/>
            <a:gdLst>
              <a:gd name="connsiteX0" fmla="*/ 0 w 4782936"/>
              <a:gd name="connsiteY0" fmla="*/ 0 h 5937757"/>
              <a:gd name="connsiteX1" fmla="*/ 502208 w 4782936"/>
              <a:gd name="connsiteY1" fmla="*/ 0 h 5937757"/>
              <a:gd name="connsiteX2" fmla="*/ 1052246 w 4782936"/>
              <a:gd name="connsiteY2" fmla="*/ 0 h 5937757"/>
              <a:gd name="connsiteX3" fmla="*/ 1650113 w 4782936"/>
              <a:gd name="connsiteY3" fmla="*/ 0 h 5937757"/>
              <a:gd name="connsiteX4" fmla="*/ 2152321 w 4782936"/>
              <a:gd name="connsiteY4" fmla="*/ 0 h 5937757"/>
              <a:gd name="connsiteX5" fmla="*/ 2606700 w 4782936"/>
              <a:gd name="connsiteY5" fmla="*/ 0 h 5937757"/>
              <a:gd name="connsiteX6" fmla="*/ 3252396 w 4782936"/>
              <a:gd name="connsiteY6" fmla="*/ 0 h 5937757"/>
              <a:gd name="connsiteX7" fmla="*/ 3706775 w 4782936"/>
              <a:gd name="connsiteY7" fmla="*/ 0 h 5937757"/>
              <a:gd name="connsiteX8" fmla="*/ 4161154 w 4782936"/>
              <a:gd name="connsiteY8" fmla="*/ 0 h 5937757"/>
              <a:gd name="connsiteX9" fmla="*/ 4782936 w 4782936"/>
              <a:gd name="connsiteY9" fmla="*/ 0 h 5937757"/>
              <a:gd name="connsiteX10" fmla="*/ 4782936 w 4782936"/>
              <a:gd name="connsiteY10" fmla="*/ 652154 h 5937757"/>
              <a:gd name="connsiteX11" fmla="*/ 4782936 w 4782936"/>
              <a:gd name="connsiteY11" fmla="*/ 1124403 h 5937757"/>
              <a:gd name="connsiteX12" fmla="*/ 4782936 w 4782936"/>
              <a:gd name="connsiteY12" fmla="*/ 1686605 h 5937757"/>
              <a:gd name="connsiteX13" fmla="*/ 4782936 w 4782936"/>
              <a:gd name="connsiteY13" fmla="*/ 2158854 h 5937757"/>
              <a:gd name="connsiteX14" fmla="*/ 4782936 w 4782936"/>
              <a:gd name="connsiteY14" fmla="*/ 2586127 h 5937757"/>
              <a:gd name="connsiteX15" fmla="*/ 4782936 w 4782936"/>
              <a:gd name="connsiteY15" fmla="*/ 3148329 h 5937757"/>
              <a:gd name="connsiteX16" fmla="*/ 4782936 w 4782936"/>
              <a:gd name="connsiteY16" fmla="*/ 3665555 h 5937757"/>
              <a:gd name="connsiteX17" fmla="*/ 4782936 w 4782936"/>
              <a:gd name="connsiteY17" fmla="*/ 4497613 h 5937757"/>
              <a:gd name="connsiteX18" fmla="*/ 4259203 w 4782936"/>
              <a:gd name="connsiteY18" fmla="*/ 4497613 h 5937757"/>
              <a:gd name="connsiteX19" fmla="*/ 3816045 w 4782936"/>
              <a:gd name="connsiteY19" fmla="*/ 4497613 h 5937757"/>
              <a:gd name="connsiteX20" fmla="*/ 3332599 w 4782936"/>
              <a:gd name="connsiteY20" fmla="*/ 4497613 h 5937757"/>
              <a:gd name="connsiteX21" fmla="*/ 2768579 w 4782936"/>
              <a:gd name="connsiteY21" fmla="*/ 4497613 h 5937757"/>
              <a:gd name="connsiteX22" fmla="*/ 2768579 w 4782936"/>
              <a:gd name="connsiteY22" fmla="*/ 4841534 h 5937757"/>
              <a:gd name="connsiteX23" fmla="*/ 2768579 w 4782936"/>
              <a:gd name="connsiteY23" fmla="*/ 5158999 h 5937757"/>
              <a:gd name="connsiteX24" fmla="*/ 3047591 w 4782936"/>
              <a:gd name="connsiteY24" fmla="*/ 5158999 h 5937757"/>
              <a:gd name="connsiteX25" fmla="*/ 2706407 w 4782936"/>
              <a:gd name="connsiteY25" fmla="*/ 5563953 h 5937757"/>
              <a:gd name="connsiteX26" fmla="*/ 2391468 w 4782936"/>
              <a:gd name="connsiteY26" fmla="*/ 5937757 h 5937757"/>
              <a:gd name="connsiteX27" fmla="*/ 2083090 w 4782936"/>
              <a:gd name="connsiteY27" fmla="*/ 5571741 h 5937757"/>
              <a:gd name="connsiteX28" fmla="*/ 1735345 w 4782936"/>
              <a:gd name="connsiteY28" fmla="*/ 5158999 h 5937757"/>
              <a:gd name="connsiteX29" fmla="*/ 2014357 w 4782936"/>
              <a:gd name="connsiteY29" fmla="*/ 5158999 h 5937757"/>
              <a:gd name="connsiteX30" fmla="*/ 2014357 w 4782936"/>
              <a:gd name="connsiteY30" fmla="*/ 4828306 h 5937757"/>
              <a:gd name="connsiteX31" fmla="*/ 2014357 w 4782936"/>
              <a:gd name="connsiteY31" fmla="*/ 4497613 h 5937757"/>
              <a:gd name="connsiteX32" fmla="*/ 1551055 w 4782936"/>
              <a:gd name="connsiteY32" fmla="*/ 4497613 h 5937757"/>
              <a:gd name="connsiteX33" fmla="*/ 1067609 w 4782936"/>
              <a:gd name="connsiteY33" fmla="*/ 4497613 h 5937757"/>
              <a:gd name="connsiteX34" fmla="*/ 543876 w 4782936"/>
              <a:gd name="connsiteY34" fmla="*/ 4497613 h 5937757"/>
              <a:gd name="connsiteX35" fmla="*/ 0 w 4782936"/>
              <a:gd name="connsiteY35" fmla="*/ 4497613 h 5937757"/>
              <a:gd name="connsiteX36" fmla="*/ 0 w 4782936"/>
              <a:gd name="connsiteY36" fmla="*/ 3935411 h 5937757"/>
              <a:gd name="connsiteX37" fmla="*/ 0 w 4782936"/>
              <a:gd name="connsiteY37" fmla="*/ 3508138 h 5937757"/>
              <a:gd name="connsiteX38" fmla="*/ 0 w 4782936"/>
              <a:gd name="connsiteY38" fmla="*/ 2990913 h 5937757"/>
              <a:gd name="connsiteX39" fmla="*/ 0 w 4782936"/>
              <a:gd name="connsiteY39" fmla="*/ 2473687 h 5937757"/>
              <a:gd name="connsiteX40" fmla="*/ 0 w 4782936"/>
              <a:gd name="connsiteY40" fmla="*/ 2046414 h 5937757"/>
              <a:gd name="connsiteX41" fmla="*/ 0 w 4782936"/>
              <a:gd name="connsiteY41" fmla="*/ 1529188 h 5937757"/>
              <a:gd name="connsiteX42" fmla="*/ 0 w 4782936"/>
              <a:gd name="connsiteY42" fmla="*/ 1056939 h 5937757"/>
              <a:gd name="connsiteX43" fmla="*/ 0 w 4782936"/>
              <a:gd name="connsiteY43" fmla="*/ 629666 h 5937757"/>
              <a:gd name="connsiteX44" fmla="*/ 0 w 4782936"/>
              <a:gd name="connsiteY44" fmla="*/ 0 h 59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5937757"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799008" y="161575"/>
                  <a:pt x="4739463" y="360068"/>
                  <a:pt x="4782936" y="652154"/>
                </a:cubicBezTo>
                <a:cubicBezTo>
                  <a:pt x="4826409" y="944240"/>
                  <a:pt x="4766465" y="909343"/>
                  <a:pt x="4782936" y="1124403"/>
                </a:cubicBezTo>
                <a:cubicBezTo>
                  <a:pt x="4799407" y="1339463"/>
                  <a:pt x="4775974" y="1510913"/>
                  <a:pt x="4782936" y="1686605"/>
                </a:cubicBezTo>
                <a:cubicBezTo>
                  <a:pt x="4789898" y="1862297"/>
                  <a:pt x="4761504" y="1949928"/>
                  <a:pt x="4782936" y="2158854"/>
                </a:cubicBezTo>
                <a:cubicBezTo>
                  <a:pt x="4804368" y="2367780"/>
                  <a:pt x="4747593" y="2446365"/>
                  <a:pt x="4782936" y="2586127"/>
                </a:cubicBezTo>
                <a:cubicBezTo>
                  <a:pt x="4818279" y="2725889"/>
                  <a:pt x="4732822" y="2982374"/>
                  <a:pt x="4782936" y="3148329"/>
                </a:cubicBezTo>
                <a:cubicBezTo>
                  <a:pt x="4833050" y="3314284"/>
                  <a:pt x="4746272" y="3548352"/>
                  <a:pt x="4782936" y="3665555"/>
                </a:cubicBezTo>
                <a:cubicBezTo>
                  <a:pt x="4819600" y="3782758"/>
                  <a:pt x="4686944" y="4294218"/>
                  <a:pt x="4782936" y="4497613"/>
                </a:cubicBezTo>
                <a:cubicBezTo>
                  <a:pt x="4545927" y="4498417"/>
                  <a:pt x="4401018" y="4484691"/>
                  <a:pt x="4259203" y="4497613"/>
                </a:cubicBezTo>
                <a:cubicBezTo>
                  <a:pt x="4117388" y="4510535"/>
                  <a:pt x="3955612" y="4497003"/>
                  <a:pt x="3816045" y="4497613"/>
                </a:cubicBezTo>
                <a:cubicBezTo>
                  <a:pt x="3676478" y="4498223"/>
                  <a:pt x="3528603" y="4469043"/>
                  <a:pt x="3332599" y="4497613"/>
                </a:cubicBezTo>
                <a:cubicBezTo>
                  <a:pt x="3136595" y="4526183"/>
                  <a:pt x="2967410" y="4487733"/>
                  <a:pt x="2768579" y="4497613"/>
                </a:cubicBezTo>
                <a:cubicBezTo>
                  <a:pt x="2770256" y="4604806"/>
                  <a:pt x="2751860" y="4750027"/>
                  <a:pt x="2768579" y="4841534"/>
                </a:cubicBezTo>
                <a:cubicBezTo>
                  <a:pt x="2785298" y="4933041"/>
                  <a:pt x="2740417" y="5033312"/>
                  <a:pt x="2768579" y="5158999"/>
                </a:cubicBezTo>
                <a:cubicBezTo>
                  <a:pt x="2830748" y="5155424"/>
                  <a:pt x="2931436" y="5160397"/>
                  <a:pt x="3047591" y="5158999"/>
                </a:cubicBezTo>
                <a:cubicBezTo>
                  <a:pt x="2918610" y="5374923"/>
                  <a:pt x="2852732" y="5363656"/>
                  <a:pt x="2706407" y="5563953"/>
                </a:cubicBezTo>
                <a:cubicBezTo>
                  <a:pt x="2560082" y="5764250"/>
                  <a:pt x="2426858" y="5815834"/>
                  <a:pt x="2391468" y="5937757"/>
                </a:cubicBezTo>
                <a:cubicBezTo>
                  <a:pt x="2279035" y="5813784"/>
                  <a:pt x="2184713" y="5641965"/>
                  <a:pt x="2083090" y="5571741"/>
                </a:cubicBezTo>
                <a:cubicBezTo>
                  <a:pt x="1981467" y="5501517"/>
                  <a:pt x="1872999" y="5241044"/>
                  <a:pt x="1735345" y="5158999"/>
                </a:cubicBezTo>
                <a:cubicBezTo>
                  <a:pt x="1816251" y="5130379"/>
                  <a:pt x="1921925" y="5163152"/>
                  <a:pt x="2014357" y="5158999"/>
                </a:cubicBezTo>
                <a:cubicBezTo>
                  <a:pt x="1978069" y="5079894"/>
                  <a:pt x="2030061" y="4979572"/>
                  <a:pt x="2014357" y="4828306"/>
                </a:cubicBezTo>
                <a:cubicBezTo>
                  <a:pt x="1998653" y="4677040"/>
                  <a:pt x="2032407" y="4569815"/>
                  <a:pt x="2014357" y="4497613"/>
                </a:cubicBezTo>
                <a:cubicBezTo>
                  <a:pt x="1907458" y="4548710"/>
                  <a:pt x="1740600" y="4449012"/>
                  <a:pt x="1551055" y="4497613"/>
                </a:cubicBezTo>
                <a:cubicBezTo>
                  <a:pt x="1361510" y="4546214"/>
                  <a:pt x="1181034" y="4455084"/>
                  <a:pt x="1067609" y="4497613"/>
                </a:cubicBezTo>
                <a:cubicBezTo>
                  <a:pt x="954184" y="4540142"/>
                  <a:pt x="784555" y="4443272"/>
                  <a:pt x="543876" y="4497613"/>
                </a:cubicBezTo>
                <a:cubicBezTo>
                  <a:pt x="303197" y="4551954"/>
                  <a:pt x="204577" y="4484314"/>
                  <a:pt x="0" y="4497613"/>
                </a:cubicBezTo>
                <a:cubicBezTo>
                  <a:pt x="-34840" y="4384184"/>
                  <a:pt x="34673" y="4118605"/>
                  <a:pt x="0" y="3935411"/>
                </a:cubicBezTo>
                <a:cubicBezTo>
                  <a:pt x="-34673" y="3752217"/>
                  <a:pt x="36781" y="3669715"/>
                  <a:pt x="0" y="3508138"/>
                </a:cubicBezTo>
                <a:cubicBezTo>
                  <a:pt x="-36781" y="3346561"/>
                  <a:pt x="20780" y="3225178"/>
                  <a:pt x="0" y="2990913"/>
                </a:cubicBezTo>
                <a:cubicBezTo>
                  <a:pt x="-20780" y="2756648"/>
                  <a:pt x="31831" y="2619220"/>
                  <a:pt x="0" y="2473687"/>
                </a:cubicBezTo>
                <a:cubicBezTo>
                  <a:pt x="-31831" y="2328154"/>
                  <a:pt x="29218" y="2204438"/>
                  <a:pt x="0" y="2046414"/>
                </a:cubicBezTo>
                <a:cubicBezTo>
                  <a:pt x="-29218" y="1888390"/>
                  <a:pt x="34115" y="1717856"/>
                  <a:pt x="0" y="1529188"/>
                </a:cubicBezTo>
                <a:cubicBezTo>
                  <a:pt x="-34115" y="1340520"/>
                  <a:pt x="41926" y="1290710"/>
                  <a:pt x="0" y="1056939"/>
                </a:cubicBezTo>
                <a:cubicBezTo>
                  <a:pt x="-41926" y="823168"/>
                  <a:pt x="27028" y="806149"/>
                  <a:pt x="0" y="629666"/>
                </a:cubicBezTo>
                <a:cubicBezTo>
                  <a:pt x="-27028" y="453183"/>
                  <a:pt x="12599" y="223771"/>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5" name="Image 4">
            <a:extLst>
              <a:ext uri="{FF2B5EF4-FFF2-40B4-BE49-F238E27FC236}">
                <a16:creationId xmlns:a16="http://schemas.microsoft.com/office/drawing/2014/main" id="{D08CF0A7-3068-4582-59C0-DF45657C0D10}"/>
              </a:ext>
            </a:extLst>
          </p:cNvPr>
          <p:cNvPicPr>
            <a:picLocks noChangeAspect="1"/>
          </p:cNvPicPr>
          <p:nvPr/>
        </p:nvPicPr>
        <p:blipFill>
          <a:blip r:embed="rId3"/>
          <a:stretch>
            <a:fillRect/>
          </a:stretch>
        </p:blipFill>
        <p:spPr>
          <a:xfrm>
            <a:off x="5194865" y="304859"/>
            <a:ext cx="2387657" cy="5626727"/>
          </a:xfrm>
          <a:prstGeom prst="rect">
            <a:avLst/>
          </a:prstGeom>
          <a:ln>
            <a:solidFill>
              <a:srgbClr val="4D4D4D"/>
            </a:solidFill>
          </a:ln>
        </p:spPr>
      </p:pic>
      <p:sp>
        <p:nvSpPr>
          <p:cNvPr id="6" name="Rectangle 5">
            <a:extLst>
              <a:ext uri="{FF2B5EF4-FFF2-40B4-BE49-F238E27FC236}">
                <a16:creationId xmlns:a16="http://schemas.microsoft.com/office/drawing/2014/main" id="{7CDD7FB9-B2C6-ACDF-4BED-7054E75CB564}"/>
              </a:ext>
            </a:extLst>
          </p:cNvPr>
          <p:cNvSpPr/>
          <p:nvPr/>
        </p:nvSpPr>
        <p:spPr>
          <a:xfrm>
            <a:off x="6004560" y="1887220"/>
            <a:ext cx="1570355" cy="402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547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34BD61-C62B-AA70-34DD-91D043D146FE}"/>
              </a:ext>
            </a:extLst>
          </p:cNvPr>
          <p:cNvSpPr txBox="1"/>
          <p:nvPr/>
        </p:nvSpPr>
        <p:spPr>
          <a:xfrm rot="18277776">
            <a:off x="-1085885" y="5066886"/>
            <a:ext cx="9690168" cy="830997"/>
          </a:xfrm>
          <a:prstGeom prst="rect">
            <a:avLst/>
          </a:prstGeom>
          <a:noFill/>
        </p:spPr>
        <p:txBody>
          <a:bodyPr wrap="square" rtlCol="0">
            <a:spAutoFit/>
          </a:bodyPr>
          <a:lstStyle/>
          <a:p>
            <a:pPr algn="ctr"/>
            <a:r>
              <a:rPr lang="fr-FR" sz="4800" dirty="0">
                <a:solidFill>
                  <a:srgbClr val="4D4D4D"/>
                </a:solidFill>
              </a:rPr>
              <a:t>Benne et panneau PLASTQUES</a:t>
            </a:r>
          </a:p>
        </p:txBody>
      </p:sp>
    </p:spTree>
    <p:extLst>
      <p:ext uri="{BB962C8B-B14F-4D97-AF65-F5344CB8AC3E}">
        <p14:creationId xmlns:p14="http://schemas.microsoft.com/office/powerpoint/2010/main" val="409194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2"/>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364111"/>
            <a:ext cx="4782936" cy="5878505"/>
          </a:xfrm>
          <a:custGeom>
            <a:avLst/>
            <a:gdLst>
              <a:gd name="connsiteX0" fmla="*/ 0 w 4782936"/>
              <a:gd name="connsiteY0" fmla="*/ 0 h 5878505"/>
              <a:gd name="connsiteX1" fmla="*/ 502208 w 4782936"/>
              <a:gd name="connsiteY1" fmla="*/ 0 h 5878505"/>
              <a:gd name="connsiteX2" fmla="*/ 1052246 w 4782936"/>
              <a:gd name="connsiteY2" fmla="*/ 0 h 5878505"/>
              <a:gd name="connsiteX3" fmla="*/ 1650113 w 4782936"/>
              <a:gd name="connsiteY3" fmla="*/ 0 h 5878505"/>
              <a:gd name="connsiteX4" fmla="*/ 2152321 w 4782936"/>
              <a:gd name="connsiteY4" fmla="*/ 0 h 5878505"/>
              <a:gd name="connsiteX5" fmla="*/ 2606700 w 4782936"/>
              <a:gd name="connsiteY5" fmla="*/ 0 h 5878505"/>
              <a:gd name="connsiteX6" fmla="*/ 3252396 w 4782936"/>
              <a:gd name="connsiteY6" fmla="*/ 0 h 5878505"/>
              <a:gd name="connsiteX7" fmla="*/ 3706775 w 4782936"/>
              <a:gd name="connsiteY7" fmla="*/ 0 h 5878505"/>
              <a:gd name="connsiteX8" fmla="*/ 4161154 w 4782936"/>
              <a:gd name="connsiteY8" fmla="*/ 0 h 5878505"/>
              <a:gd name="connsiteX9" fmla="*/ 4782936 w 4782936"/>
              <a:gd name="connsiteY9" fmla="*/ 0 h 5878505"/>
              <a:gd name="connsiteX10" fmla="*/ 4782936 w 4782936"/>
              <a:gd name="connsiteY10" fmla="*/ 645646 h 5878505"/>
              <a:gd name="connsiteX11" fmla="*/ 4782936 w 4782936"/>
              <a:gd name="connsiteY11" fmla="*/ 1113183 h 5878505"/>
              <a:gd name="connsiteX12" fmla="*/ 4782936 w 4782936"/>
              <a:gd name="connsiteY12" fmla="*/ 1669775 h 5878505"/>
              <a:gd name="connsiteX13" fmla="*/ 4782936 w 4782936"/>
              <a:gd name="connsiteY13" fmla="*/ 2137311 h 5878505"/>
              <a:gd name="connsiteX14" fmla="*/ 4782936 w 4782936"/>
              <a:gd name="connsiteY14" fmla="*/ 2560321 h 5878505"/>
              <a:gd name="connsiteX15" fmla="*/ 4782936 w 4782936"/>
              <a:gd name="connsiteY15" fmla="*/ 3116912 h 5878505"/>
              <a:gd name="connsiteX16" fmla="*/ 4782936 w 4782936"/>
              <a:gd name="connsiteY16" fmla="*/ 3628977 h 5878505"/>
              <a:gd name="connsiteX17" fmla="*/ 4782936 w 4782936"/>
              <a:gd name="connsiteY17" fmla="*/ 4452732 h 5878505"/>
              <a:gd name="connsiteX18" fmla="*/ 4259203 w 4782936"/>
              <a:gd name="connsiteY18" fmla="*/ 4452732 h 5878505"/>
              <a:gd name="connsiteX19" fmla="*/ 3816045 w 4782936"/>
              <a:gd name="connsiteY19" fmla="*/ 4452732 h 5878505"/>
              <a:gd name="connsiteX20" fmla="*/ 3332599 w 4782936"/>
              <a:gd name="connsiteY20" fmla="*/ 4452732 h 5878505"/>
              <a:gd name="connsiteX21" fmla="*/ 2768579 w 4782936"/>
              <a:gd name="connsiteY21" fmla="*/ 4452732 h 5878505"/>
              <a:gd name="connsiteX22" fmla="*/ 2768579 w 4782936"/>
              <a:gd name="connsiteY22" fmla="*/ 4789180 h 5878505"/>
              <a:gd name="connsiteX23" fmla="*/ 2768579 w 4782936"/>
              <a:gd name="connsiteY23" fmla="*/ 5099747 h 5878505"/>
              <a:gd name="connsiteX24" fmla="*/ 3047591 w 4782936"/>
              <a:gd name="connsiteY24" fmla="*/ 5099747 h 5878505"/>
              <a:gd name="connsiteX25" fmla="*/ 2706407 w 4782936"/>
              <a:gd name="connsiteY25" fmla="*/ 5504701 h 5878505"/>
              <a:gd name="connsiteX26" fmla="*/ 2391468 w 4782936"/>
              <a:gd name="connsiteY26" fmla="*/ 5878505 h 5878505"/>
              <a:gd name="connsiteX27" fmla="*/ 2083090 w 4782936"/>
              <a:gd name="connsiteY27" fmla="*/ 5512489 h 5878505"/>
              <a:gd name="connsiteX28" fmla="*/ 1735345 w 4782936"/>
              <a:gd name="connsiteY28" fmla="*/ 5099747 h 5878505"/>
              <a:gd name="connsiteX29" fmla="*/ 2014357 w 4782936"/>
              <a:gd name="connsiteY29" fmla="*/ 5099747 h 5878505"/>
              <a:gd name="connsiteX30" fmla="*/ 2014357 w 4782936"/>
              <a:gd name="connsiteY30" fmla="*/ 4776240 h 5878505"/>
              <a:gd name="connsiteX31" fmla="*/ 2014357 w 4782936"/>
              <a:gd name="connsiteY31" fmla="*/ 4452732 h 5878505"/>
              <a:gd name="connsiteX32" fmla="*/ 1551055 w 4782936"/>
              <a:gd name="connsiteY32" fmla="*/ 4452732 h 5878505"/>
              <a:gd name="connsiteX33" fmla="*/ 1067609 w 4782936"/>
              <a:gd name="connsiteY33" fmla="*/ 4452732 h 5878505"/>
              <a:gd name="connsiteX34" fmla="*/ 543876 w 4782936"/>
              <a:gd name="connsiteY34" fmla="*/ 4452732 h 5878505"/>
              <a:gd name="connsiteX35" fmla="*/ 0 w 4782936"/>
              <a:gd name="connsiteY35" fmla="*/ 4452732 h 5878505"/>
              <a:gd name="connsiteX36" fmla="*/ 0 w 4782936"/>
              <a:gd name="connsiteY36" fmla="*/ 3896141 h 5878505"/>
              <a:gd name="connsiteX37" fmla="*/ 0 w 4782936"/>
              <a:gd name="connsiteY37" fmla="*/ 3473131 h 5878505"/>
              <a:gd name="connsiteX38" fmla="*/ 0 w 4782936"/>
              <a:gd name="connsiteY38" fmla="*/ 2961067 h 5878505"/>
              <a:gd name="connsiteX39" fmla="*/ 0 w 4782936"/>
              <a:gd name="connsiteY39" fmla="*/ 2449003 h 5878505"/>
              <a:gd name="connsiteX40" fmla="*/ 0 w 4782936"/>
              <a:gd name="connsiteY40" fmla="*/ 2025993 h 5878505"/>
              <a:gd name="connsiteX41" fmla="*/ 0 w 4782936"/>
              <a:gd name="connsiteY41" fmla="*/ 1513929 h 5878505"/>
              <a:gd name="connsiteX42" fmla="*/ 0 w 4782936"/>
              <a:gd name="connsiteY42" fmla="*/ 1046392 h 5878505"/>
              <a:gd name="connsiteX43" fmla="*/ 0 w 4782936"/>
              <a:gd name="connsiteY43" fmla="*/ 623382 h 5878505"/>
              <a:gd name="connsiteX44" fmla="*/ 0 w 4782936"/>
              <a:gd name="connsiteY44" fmla="*/ 0 h 587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5878505"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797504" y="194028"/>
                  <a:pt x="4705583" y="324634"/>
                  <a:pt x="4782936" y="645646"/>
                </a:cubicBezTo>
                <a:cubicBezTo>
                  <a:pt x="4860289" y="966658"/>
                  <a:pt x="4752842" y="986718"/>
                  <a:pt x="4782936" y="1113183"/>
                </a:cubicBezTo>
                <a:cubicBezTo>
                  <a:pt x="4813030" y="1239648"/>
                  <a:pt x="4737353" y="1480468"/>
                  <a:pt x="4782936" y="1669775"/>
                </a:cubicBezTo>
                <a:cubicBezTo>
                  <a:pt x="4828519" y="1859082"/>
                  <a:pt x="4768833" y="2027043"/>
                  <a:pt x="4782936" y="2137311"/>
                </a:cubicBezTo>
                <a:cubicBezTo>
                  <a:pt x="4797039" y="2247579"/>
                  <a:pt x="4772503" y="2437596"/>
                  <a:pt x="4782936" y="2560321"/>
                </a:cubicBezTo>
                <a:cubicBezTo>
                  <a:pt x="4793369" y="2683046"/>
                  <a:pt x="4755157" y="2901451"/>
                  <a:pt x="4782936" y="3116912"/>
                </a:cubicBezTo>
                <a:cubicBezTo>
                  <a:pt x="4810715" y="3332373"/>
                  <a:pt x="4721926" y="3501168"/>
                  <a:pt x="4782936" y="3628977"/>
                </a:cubicBezTo>
                <a:cubicBezTo>
                  <a:pt x="4843946" y="3756787"/>
                  <a:pt x="4699720" y="4193782"/>
                  <a:pt x="4782936" y="4452732"/>
                </a:cubicBezTo>
                <a:cubicBezTo>
                  <a:pt x="4545927" y="4453536"/>
                  <a:pt x="4401018" y="4439810"/>
                  <a:pt x="4259203" y="4452732"/>
                </a:cubicBezTo>
                <a:cubicBezTo>
                  <a:pt x="4117388" y="4465654"/>
                  <a:pt x="3955612" y="4452122"/>
                  <a:pt x="3816045" y="4452732"/>
                </a:cubicBezTo>
                <a:cubicBezTo>
                  <a:pt x="3676478" y="4453342"/>
                  <a:pt x="3528603" y="4424162"/>
                  <a:pt x="3332599" y="4452732"/>
                </a:cubicBezTo>
                <a:cubicBezTo>
                  <a:pt x="3136595" y="4481302"/>
                  <a:pt x="2967410" y="4442852"/>
                  <a:pt x="2768579" y="4452732"/>
                </a:cubicBezTo>
                <a:cubicBezTo>
                  <a:pt x="2770238" y="4520614"/>
                  <a:pt x="2735661" y="4664330"/>
                  <a:pt x="2768579" y="4789180"/>
                </a:cubicBezTo>
                <a:cubicBezTo>
                  <a:pt x="2801497" y="4914030"/>
                  <a:pt x="2766654" y="5014387"/>
                  <a:pt x="2768579" y="5099747"/>
                </a:cubicBezTo>
                <a:cubicBezTo>
                  <a:pt x="2830748" y="5096172"/>
                  <a:pt x="2931436" y="5101145"/>
                  <a:pt x="3047591" y="5099747"/>
                </a:cubicBezTo>
                <a:cubicBezTo>
                  <a:pt x="2918610" y="5315671"/>
                  <a:pt x="2852732" y="5304404"/>
                  <a:pt x="2706407" y="5504701"/>
                </a:cubicBezTo>
                <a:cubicBezTo>
                  <a:pt x="2560082" y="5704998"/>
                  <a:pt x="2426858" y="5756582"/>
                  <a:pt x="2391468" y="5878505"/>
                </a:cubicBezTo>
                <a:cubicBezTo>
                  <a:pt x="2279035" y="5754532"/>
                  <a:pt x="2184713" y="5582713"/>
                  <a:pt x="2083090" y="5512489"/>
                </a:cubicBezTo>
                <a:cubicBezTo>
                  <a:pt x="1981467" y="5442265"/>
                  <a:pt x="1872999" y="5181792"/>
                  <a:pt x="1735345" y="5099747"/>
                </a:cubicBezTo>
                <a:cubicBezTo>
                  <a:pt x="1816251" y="5071127"/>
                  <a:pt x="1921925" y="5103900"/>
                  <a:pt x="2014357" y="5099747"/>
                </a:cubicBezTo>
                <a:cubicBezTo>
                  <a:pt x="2001686" y="5013494"/>
                  <a:pt x="2029704" y="4882220"/>
                  <a:pt x="2014357" y="4776240"/>
                </a:cubicBezTo>
                <a:cubicBezTo>
                  <a:pt x="1999010" y="4670260"/>
                  <a:pt x="2031111" y="4584958"/>
                  <a:pt x="2014357" y="4452732"/>
                </a:cubicBezTo>
                <a:cubicBezTo>
                  <a:pt x="1907458" y="4503829"/>
                  <a:pt x="1740600" y="4404131"/>
                  <a:pt x="1551055" y="4452732"/>
                </a:cubicBezTo>
                <a:cubicBezTo>
                  <a:pt x="1361510" y="4501333"/>
                  <a:pt x="1181034" y="4410203"/>
                  <a:pt x="1067609" y="4452732"/>
                </a:cubicBezTo>
                <a:cubicBezTo>
                  <a:pt x="954184" y="4495261"/>
                  <a:pt x="784555" y="4398391"/>
                  <a:pt x="543876" y="4452732"/>
                </a:cubicBezTo>
                <a:cubicBezTo>
                  <a:pt x="303197" y="4507073"/>
                  <a:pt x="204577" y="4439433"/>
                  <a:pt x="0" y="4452732"/>
                </a:cubicBezTo>
                <a:cubicBezTo>
                  <a:pt x="-40007" y="4237828"/>
                  <a:pt x="66181" y="4106095"/>
                  <a:pt x="0" y="3896141"/>
                </a:cubicBezTo>
                <a:cubicBezTo>
                  <a:pt x="-66181" y="3686187"/>
                  <a:pt x="32523" y="3610954"/>
                  <a:pt x="0" y="3473131"/>
                </a:cubicBezTo>
                <a:cubicBezTo>
                  <a:pt x="-32523" y="3335308"/>
                  <a:pt x="17427" y="3160601"/>
                  <a:pt x="0" y="2961067"/>
                </a:cubicBezTo>
                <a:cubicBezTo>
                  <a:pt x="-17427" y="2761533"/>
                  <a:pt x="14071" y="2628002"/>
                  <a:pt x="0" y="2449003"/>
                </a:cubicBezTo>
                <a:cubicBezTo>
                  <a:pt x="-14071" y="2270004"/>
                  <a:pt x="45118" y="2114020"/>
                  <a:pt x="0" y="2025993"/>
                </a:cubicBezTo>
                <a:cubicBezTo>
                  <a:pt x="-45118" y="1937966"/>
                  <a:pt x="24966" y="1726149"/>
                  <a:pt x="0" y="1513929"/>
                </a:cubicBezTo>
                <a:cubicBezTo>
                  <a:pt x="-24966" y="1301709"/>
                  <a:pt x="32934" y="1162466"/>
                  <a:pt x="0" y="1046392"/>
                </a:cubicBezTo>
                <a:cubicBezTo>
                  <a:pt x="-32934" y="930318"/>
                  <a:pt x="6115" y="723018"/>
                  <a:pt x="0" y="623382"/>
                </a:cubicBezTo>
                <a:cubicBezTo>
                  <a:pt x="-6115" y="523746"/>
                  <a:pt x="47260" y="196704"/>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5" name="Image 4">
            <a:extLst>
              <a:ext uri="{FF2B5EF4-FFF2-40B4-BE49-F238E27FC236}">
                <a16:creationId xmlns:a16="http://schemas.microsoft.com/office/drawing/2014/main" id="{3187707B-EA55-5EAA-8AE9-C4FEC7470B44}"/>
              </a:ext>
            </a:extLst>
          </p:cNvPr>
          <p:cNvPicPr>
            <a:picLocks noChangeAspect="1"/>
          </p:cNvPicPr>
          <p:nvPr/>
        </p:nvPicPr>
        <p:blipFill>
          <a:blip r:embed="rId3"/>
          <a:stretch>
            <a:fillRect/>
          </a:stretch>
        </p:blipFill>
        <p:spPr>
          <a:xfrm>
            <a:off x="5208780" y="364111"/>
            <a:ext cx="2364810" cy="5572886"/>
          </a:xfrm>
          <a:prstGeom prst="rect">
            <a:avLst/>
          </a:prstGeom>
          <a:ln>
            <a:solidFill>
              <a:srgbClr val="4D4D4D"/>
            </a:solidFill>
          </a:ln>
        </p:spPr>
      </p:pic>
      <p:sp>
        <p:nvSpPr>
          <p:cNvPr id="6" name="Rectangle 5">
            <a:extLst>
              <a:ext uri="{FF2B5EF4-FFF2-40B4-BE49-F238E27FC236}">
                <a16:creationId xmlns:a16="http://schemas.microsoft.com/office/drawing/2014/main" id="{839B114C-C039-97EA-FF1C-842EE1B18D10}"/>
              </a:ext>
            </a:extLst>
          </p:cNvPr>
          <p:cNvSpPr/>
          <p:nvPr/>
        </p:nvSpPr>
        <p:spPr>
          <a:xfrm>
            <a:off x="6012180" y="1910080"/>
            <a:ext cx="1555115" cy="402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47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1173CB-ADD1-1434-59D9-46D937091773}"/>
              </a:ext>
            </a:extLst>
          </p:cNvPr>
          <p:cNvSpPr txBox="1"/>
          <p:nvPr/>
        </p:nvSpPr>
        <p:spPr>
          <a:xfrm rot="18277776">
            <a:off x="-2103353" y="5039369"/>
            <a:ext cx="11725104" cy="886032"/>
          </a:xfrm>
          <a:prstGeom prst="rect">
            <a:avLst/>
          </a:prstGeom>
          <a:noFill/>
        </p:spPr>
        <p:txBody>
          <a:bodyPr wrap="square" rtlCol="0">
            <a:spAutoFit/>
          </a:bodyPr>
          <a:lstStyle/>
          <a:p>
            <a:pPr algn="ctr"/>
            <a:r>
              <a:rPr lang="fr-FR" sz="4800" dirty="0">
                <a:solidFill>
                  <a:srgbClr val="4D4D4D"/>
                </a:solidFill>
              </a:rPr>
              <a:t>Benne et panneau MENUISERIES VITREES</a:t>
            </a:r>
          </a:p>
        </p:txBody>
      </p:sp>
    </p:spTree>
    <p:extLst>
      <p:ext uri="{BB962C8B-B14F-4D97-AF65-F5344CB8AC3E}">
        <p14:creationId xmlns:p14="http://schemas.microsoft.com/office/powerpoint/2010/main" val="56956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2"/>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331251"/>
            <a:ext cx="4782936" cy="5911365"/>
          </a:xfrm>
          <a:custGeom>
            <a:avLst/>
            <a:gdLst>
              <a:gd name="connsiteX0" fmla="*/ 0 w 4782936"/>
              <a:gd name="connsiteY0" fmla="*/ 0 h 5911365"/>
              <a:gd name="connsiteX1" fmla="*/ 502208 w 4782936"/>
              <a:gd name="connsiteY1" fmla="*/ 0 h 5911365"/>
              <a:gd name="connsiteX2" fmla="*/ 1052246 w 4782936"/>
              <a:gd name="connsiteY2" fmla="*/ 0 h 5911365"/>
              <a:gd name="connsiteX3" fmla="*/ 1650113 w 4782936"/>
              <a:gd name="connsiteY3" fmla="*/ 0 h 5911365"/>
              <a:gd name="connsiteX4" fmla="*/ 2152321 w 4782936"/>
              <a:gd name="connsiteY4" fmla="*/ 0 h 5911365"/>
              <a:gd name="connsiteX5" fmla="*/ 2606700 w 4782936"/>
              <a:gd name="connsiteY5" fmla="*/ 0 h 5911365"/>
              <a:gd name="connsiteX6" fmla="*/ 3252396 w 4782936"/>
              <a:gd name="connsiteY6" fmla="*/ 0 h 5911365"/>
              <a:gd name="connsiteX7" fmla="*/ 3706775 w 4782936"/>
              <a:gd name="connsiteY7" fmla="*/ 0 h 5911365"/>
              <a:gd name="connsiteX8" fmla="*/ 4161154 w 4782936"/>
              <a:gd name="connsiteY8" fmla="*/ 0 h 5911365"/>
              <a:gd name="connsiteX9" fmla="*/ 4782936 w 4782936"/>
              <a:gd name="connsiteY9" fmla="*/ 0 h 5911365"/>
              <a:gd name="connsiteX10" fmla="*/ 4782936 w 4782936"/>
              <a:gd name="connsiteY10" fmla="*/ 649255 h 5911365"/>
              <a:gd name="connsiteX11" fmla="*/ 4782936 w 4782936"/>
              <a:gd name="connsiteY11" fmla="*/ 1119406 h 5911365"/>
              <a:gd name="connsiteX12" fmla="*/ 4782936 w 4782936"/>
              <a:gd name="connsiteY12" fmla="*/ 1679109 h 5911365"/>
              <a:gd name="connsiteX13" fmla="*/ 4782936 w 4782936"/>
              <a:gd name="connsiteY13" fmla="*/ 2149259 h 5911365"/>
              <a:gd name="connsiteX14" fmla="*/ 4782936 w 4782936"/>
              <a:gd name="connsiteY14" fmla="*/ 2574633 h 5911365"/>
              <a:gd name="connsiteX15" fmla="*/ 4782936 w 4782936"/>
              <a:gd name="connsiteY15" fmla="*/ 3134336 h 5911365"/>
              <a:gd name="connsiteX16" fmla="*/ 4782936 w 4782936"/>
              <a:gd name="connsiteY16" fmla="*/ 3649263 h 5911365"/>
              <a:gd name="connsiteX17" fmla="*/ 4782936 w 4782936"/>
              <a:gd name="connsiteY17" fmla="*/ 4477623 h 5911365"/>
              <a:gd name="connsiteX18" fmla="*/ 4259203 w 4782936"/>
              <a:gd name="connsiteY18" fmla="*/ 4477623 h 5911365"/>
              <a:gd name="connsiteX19" fmla="*/ 3816045 w 4782936"/>
              <a:gd name="connsiteY19" fmla="*/ 4477623 h 5911365"/>
              <a:gd name="connsiteX20" fmla="*/ 3332599 w 4782936"/>
              <a:gd name="connsiteY20" fmla="*/ 4477623 h 5911365"/>
              <a:gd name="connsiteX21" fmla="*/ 2768579 w 4782936"/>
              <a:gd name="connsiteY21" fmla="*/ 4477623 h 5911365"/>
              <a:gd name="connsiteX22" fmla="*/ 2768579 w 4782936"/>
              <a:gd name="connsiteY22" fmla="*/ 4818215 h 5911365"/>
              <a:gd name="connsiteX23" fmla="*/ 2768579 w 4782936"/>
              <a:gd name="connsiteY23" fmla="*/ 5132607 h 5911365"/>
              <a:gd name="connsiteX24" fmla="*/ 3047591 w 4782936"/>
              <a:gd name="connsiteY24" fmla="*/ 5132607 h 5911365"/>
              <a:gd name="connsiteX25" fmla="*/ 2706407 w 4782936"/>
              <a:gd name="connsiteY25" fmla="*/ 5537561 h 5911365"/>
              <a:gd name="connsiteX26" fmla="*/ 2391468 w 4782936"/>
              <a:gd name="connsiteY26" fmla="*/ 5911365 h 5911365"/>
              <a:gd name="connsiteX27" fmla="*/ 2083090 w 4782936"/>
              <a:gd name="connsiteY27" fmla="*/ 5545349 h 5911365"/>
              <a:gd name="connsiteX28" fmla="*/ 1735345 w 4782936"/>
              <a:gd name="connsiteY28" fmla="*/ 5132607 h 5911365"/>
              <a:gd name="connsiteX29" fmla="*/ 2014357 w 4782936"/>
              <a:gd name="connsiteY29" fmla="*/ 5132607 h 5911365"/>
              <a:gd name="connsiteX30" fmla="*/ 2014357 w 4782936"/>
              <a:gd name="connsiteY30" fmla="*/ 4805115 h 5911365"/>
              <a:gd name="connsiteX31" fmla="*/ 2014357 w 4782936"/>
              <a:gd name="connsiteY31" fmla="*/ 4477623 h 5911365"/>
              <a:gd name="connsiteX32" fmla="*/ 1551055 w 4782936"/>
              <a:gd name="connsiteY32" fmla="*/ 4477623 h 5911365"/>
              <a:gd name="connsiteX33" fmla="*/ 1067609 w 4782936"/>
              <a:gd name="connsiteY33" fmla="*/ 4477623 h 5911365"/>
              <a:gd name="connsiteX34" fmla="*/ 543876 w 4782936"/>
              <a:gd name="connsiteY34" fmla="*/ 4477623 h 5911365"/>
              <a:gd name="connsiteX35" fmla="*/ 0 w 4782936"/>
              <a:gd name="connsiteY35" fmla="*/ 4477623 h 5911365"/>
              <a:gd name="connsiteX36" fmla="*/ 0 w 4782936"/>
              <a:gd name="connsiteY36" fmla="*/ 3917920 h 5911365"/>
              <a:gd name="connsiteX37" fmla="*/ 0 w 4782936"/>
              <a:gd name="connsiteY37" fmla="*/ 3492546 h 5911365"/>
              <a:gd name="connsiteX38" fmla="*/ 0 w 4782936"/>
              <a:gd name="connsiteY38" fmla="*/ 2977619 h 5911365"/>
              <a:gd name="connsiteX39" fmla="*/ 0 w 4782936"/>
              <a:gd name="connsiteY39" fmla="*/ 2462693 h 5911365"/>
              <a:gd name="connsiteX40" fmla="*/ 0 w 4782936"/>
              <a:gd name="connsiteY40" fmla="*/ 2037318 h 5911365"/>
              <a:gd name="connsiteX41" fmla="*/ 0 w 4782936"/>
              <a:gd name="connsiteY41" fmla="*/ 1522392 h 5911365"/>
              <a:gd name="connsiteX42" fmla="*/ 0 w 4782936"/>
              <a:gd name="connsiteY42" fmla="*/ 1052241 h 5911365"/>
              <a:gd name="connsiteX43" fmla="*/ 0 w 4782936"/>
              <a:gd name="connsiteY43" fmla="*/ 626867 h 5911365"/>
              <a:gd name="connsiteX44" fmla="*/ 0 w 4782936"/>
              <a:gd name="connsiteY44" fmla="*/ 0 h 591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5911365"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793310" y="323806"/>
                  <a:pt x="4727198" y="466310"/>
                  <a:pt x="4782936" y="649255"/>
                </a:cubicBezTo>
                <a:cubicBezTo>
                  <a:pt x="4838674" y="832200"/>
                  <a:pt x="4777564" y="890258"/>
                  <a:pt x="4782936" y="1119406"/>
                </a:cubicBezTo>
                <a:cubicBezTo>
                  <a:pt x="4788308" y="1348554"/>
                  <a:pt x="4773322" y="1522999"/>
                  <a:pt x="4782936" y="1679109"/>
                </a:cubicBezTo>
                <a:cubicBezTo>
                  <a:pt x="4792550" y="1835219"/>
                  <a:pt x="4738267" y="1979249"/>
                  <a:pt x="4782936" y="2149259"/>
                </a:cubicBezTo>
                <a:cubicBezTo>
                  <a:pt x="4827605" y="2319269"/>
                  <a:pt x="4740457" y="2401626"/>
                  <a:pt x="4782936" y="2574633"/>
                </a:cubicBezTo>
                <a:cubicBezTo>
                  <a:pt x="4825415" y="2747640"/>
                  <a:pt x="4751720" y="2973006"/>
                  <a:pt x="4782936" y="3134336"/>
                </a:cubicBezTo>
                <a:cubicBezTo>
                  <a:pt x="4814152" y="3295666"/>
                  <a:pt x="4742250" y="3421564"/>
                  <a:pt x="4782936" y="3649263"/>
                </a:cubicBezTo>
                <a:cubicBezTo>
                  <a:pt x="4823622" y="3876962"/>
                  <a:pt x="4695092" y="4203895"/>
                  <a:pt x="4782936" y="4477623"/>
                </a:cubicBezTo>
                <a:cubicBezTo>
                  <a:pt x="4545927" y="4478427"/>
                  <a:pt x="4401018" y="4464701"/>
                  <a:pt x="4259203" y="4477623"/>
                </a:cubicBezTo>
                <a:cubicBezTo>
                  <a:pt x="4117388" y="4490545"/>
                  <a:pt x="3955612" y="4477013"/>
                  <a:pt x="3816045" y="4477623"/>
                </a:cubicBezTo>
                <a:cubicBezTo>
                  <a:pt x="3676478" y="4478233"/>
                  <a:pt x="3528603" y="4449053"/>
                  <a:pt x="3332599" y="4477623"/>
                </a:cubicBezTo>
                <a:cubicBezTo>
                  <a:pt x="3136595" y="4506193"/>
                  <a:pt x="2967410" y="4467743"/>
                  <a:pt x="2768579" y="4477623"/>
                </a:cubicBezTo>
                <a:cubicBezTo>
                  <a:pt x="2796567" y="4583854"/>
                  <a:pt x="2747260" y="4687299"/>
                  <a:pt x="2768579" y="4818215"/>
                </a:cubicBezTo>
                <a:cubicBezTo>
                  <a:pt x="2789898" y="4949131"/>
                  <a:pt x="2758117" y="4979663"/>
                  <a:pt x="2768579" y="5132607"/>
                </a:cubicBezTo>
                <a:cubicBezTo>
                  <a:pt x="2830748" y="5129032"/>
                  <a:pt x="2931436" y="5134005"/>
                  <a:pt x="3047591" y="5132607"/>
                </a:cubicBezTo>
                <a:cubicBezTo>
                  <a:pt x="2918610" y="5348531"/>
                  <a:pt x="2852732" y="5337264"/>
                  <a:pt x="2706407" y="5537561"/>
                </a:cubicBezTo>
                <a:cubicBezTo>
                  <a:pt x="2560082" y="5737858"/>
                  <a:pt x="2426858" y="5789442"/>
                  <a:pt x="2391468" y="5911365"/>
                </a:cubicBezTo>
                <a:cubicBezTo>
                  <a:pt x="2279035" y="5787392"/>
                  <a:pt x="2184713" y="5615573"/>
                  <a:pt x="2083090" y="5545349"/>
                </a:cubicBezTo>
                <a:cubicBezTo>
                  <a:pt x="1981467" y="5475125"/>
                  <a:pt x="1872999" y="5214652"/>
                  <a:pt x="1735345" y="5132607"/>
                </a:cubicBezTo>
                <a:cubicBezTo>
                  <a:pt x="1816251" y="5103987"/>
                  <a:pt x="1921925" y="5136760"/>
                  <a:pt x="2014357" y="5132607"/>
                </a:cubicBezTo>
                <a:cubicBezTo>
                  <a:pt x="1991640" y="5012742"/>
                  <a:pt x="2016620" y="4896665"/>
                  <a:pt x="2014357" y="4805115"/>
                </a:cubicBezTo>
                <a:cubicBezTo>
                  <a:pt x="2012094" y="4713565"/>
                  <a:pt x="2027537" y="4565501"/>
                  <a:pt x="2014357" y="4477623"/>
                </a:cubicBezTo>
                <a:cubicBezTo>
                  <a:pt x="1907458" y="4528720"/>
                  <a:pt x="1740600" y="4429022"/>
                  <a:pt x="1551055" y="4477623"/>
                </a:cubicBezTo>
                <a:cubicBezTo>
                  <a:pt x="1361510" y="4526224"/>
                  <a:pt x="1181034" y="4435094"/>
                  <a:pt x="1067609" y="4477623"/>
                </a:cubicBezTo>
                <a:cubicBezTo>
                  <a:pt x="954184" y="4520152"/>
                  <a:pt x="784555" y="4423282"/>
                  <a:pt x="543876" y="4477623"/>
                </a:cubicBezTo>
                <a:cubicBezTo>
                  <a:pt x="303197" y="4531964"/>
                  <a:pt x="204577" y="4464324"/>
                  <a:pt x="0" y="4477623"/>
                </a:cubicBezTo>
                <a:cubicBezTo>
                  <a:pt x="-59760" y="4310522"/>
                  <a:pt x="51554" y="4076035"/>
                  <a:pt x="0" y="3917920"/>
                </a:cubicBezTo>
                <a:cubicBezTo>
                  <a:pt x="-51554" y="3759805"/>
                  <a:pt x="7009" y="3644072"/>
                  <a:pt x="0" y="3492546"/>
                </a:cubicBezTo>
                <a:cubicBezTo>
                  <a:pt x="-7009" y="3341020"/>
                  <a:pt x="55876" y="3175653"/>
                  <a:pt x="0" y="2977619"/>
                </a:cubicBezTo>
                <a:cubicBezTo>
                  <a:pt x="-55876" y="2779585"/>
                  <a:pt x="28928" y="2666535"/>
                  <a:pt x="0" y="2462693"/>
                </a:cubicBezTo>
                <a:cubicBezTo>
                  <a:pt x="-28928" y="2258851"/>
                  <a:pt x="46868" y="2130019"/>
                  <a:pt x="0" y="2037318"/>
                </a:cubicBezTo>
                <a:cubicBezTo>
                  <a:pt x="-46868" y="1944617"/>
                  <a:pt x="7429" y="1714088"/>
                  <a:pt x="0" y="1522392"/>
                </a:cubicBezTo>
                <a:cubicBezTo>
                  <a:pt x="-7429" y="1330696"/>
                  <a:pt x="1202" y="1265061"/>
                  <a:pt x="0" y="1052241"/>
                </a:cubicBezTo>
                <a:cubicBezTo>
                  <a:pt x="-1202" y="839421"/>
                  <a:pt x="44804" y="745489"/>
                  <a:pt x="0" y="626867"/>
                </a:cubicBezTo>
                <a:cubicBezTo>
                  <a:pt x="-44804" y="508245"/>
                  <a:pt x="21954" y="276444"/>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5" name="Image 4">
            <a:extLst>
              <a:ext uri="{FF2B5EF4-FFF2-40B4-BE49-F238E27FC236}">
                <a16:creationId xmlns:a16="http://schemas.microsoft.com/office/drawing/2014/main" id="{E7061B0D-60BD-C1F2-4B2C-157419A9C9A0}"/>
              </a:ext>
            </a:extLst>
          </p:cNvPr>
          <p:cNvPicPr>
            <a:picLocks noChangeAspect="1"/>
          </p:cNvPicPr>
          <p:nvPr/>
        </p:nvPicPr>
        <p:blipFill>
          <a:blip r:embed="rId3"/>
          <a:stretch>
            <a:fillRect/>
          </a:stretch>
        </p:blipFill>
        <p:spPr>
          <a:xfrm>
            <a:off x="5209379" y="331251"/>
            <a:ext cx="2358307" cy="5602509"/>
          </a:xfrm>
          <a:prstGeom prst="rect">
            <a:avLst/>
          </a:prstGeom>
          <a:ln>
            <a:solidFill>
              <a:srgbClr val="4D4D4D"/>
            </a:solidFill>
          </a:ln>
        </p:spPr>
      </p:pic>
      <p:sp>
        <p:nvSpPr>
          <p:cNvPr id="6" name="Rectangle 5">
            <a:extLst>
              <a:ext uri="{FF2B5EF4-FFF2-40B4-BE49-F238E27FC236}">
                <a16:creationId xmlns:a16="http://schemas.microsoft.com/office/drawing/2014/main" id="{29CC8D4E-A24F-E229-C3F4-5972AA79F364}"/>
              </a:ext>
            </a:extLst>
          </p:cNvPr>
          <p:cNvSpPr/>
          <p:nvPr/>
        </p:nvSpPr>
        <p:spPr>
          <a:xfrm>
            <a:off x="6004560" y="1902460"/>
            <a:ext cx="1555115" cy="402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731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CB1A63-5DB6-8A25-BDEF-C78F42F6BB92}"/>
              </a:ext>
            </a:extLst>
          </p:cNvPr>
          <p:cNvSpPr txBox="1"/>
          <p:nvPr/>
        </p:nvSpPr>
        <p:spPr>
          <a:xfrm rot="18277776">
            <a:off x="-1085885" y="5066886"/>
            <a:ext cx="9690168" cy="830997"/>
          </a:xfrm>
          <a:prstGeom prst="rect">
            <a:avLst/>
          </a:prstGeom>
          <a:noFill/>
        </p:spPr>
        <p:txBody>
          <a:bodyPr wrap="square" rtlCol="0">
            <a:spAutoFit/>
          </a:bodyPr>
          <a:lstStyle/>
          <a:p>
            <a:pPr algn="ctr"/>
            <a:r>
              <a:rPr lang="fr-FR" sz="4800" dirty="0">
                <a:solidFill>
                  <a:srgbClr val="4D4D4D"/>
                </a:solidFill>
              </a:rPr>
              <a:t>Benne et panneau LAINE DE VERRE</a:t>
            </a:r>
          </a:p>
        </p:txBody>
      </p:sp>
    </p:spTree>
    <p:extLst>
      <p:ext uri="{BB962C8B-B14F-4D97-AF65-F5344CB8AC3E}">
        <p14:creationId xmlns:p14="http://schemas.microsoft.com/office/powerpoint/2010/main" val="296104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2"/>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322894"/>
            <a:ext cx="4782936" cy="5919722"/>
          </a:xfrm>
          <a:custGeom>
            <a:avLst/>
            <a:gdLst>
              <a:gd name="connsiteX0" fmla="*/ 0 w 4782936"/>
              <a:gd name="connsiteY0" fmla="*/ 0 h 5919722"/>
              <a:gd name="connsiteX1" fmla="*/ 502208 w 4782936"/>
              <a:gd name="connsiteY1" fmla="*/ 0 h 5919722"/>
              <a:gd name="connsiteX2" fmla="*/ 1052246 w 4782936"/>
              <a:gd name="connsiteY2" fmla="*/ 0 h 5919722"/>
              <a:gd name="connsiteX3" fmla="*/ 1650113 w 4782936"/>
              <a:gd name="connsiteY3" fmla="*/ 0 h 5919722"/>
              <a:gd name="connsiteX4" fmla="*/ 2152321 w 4782936"/>
              <a:gd name="connsiteY4" fmla="*/ 0 h 5919722"/>
              <a:gd name="connsiteX5" fmla="*/ 2606700 w 4782936"/>
              <a:gd name="connsiteY5" fmla="*/ 0 h 5919722"/>
              <a:gd name="connsiteX6" fmla="*/ 3252396 w 4782936"/>
              <a:gd name="connsiteY6" fmla="*/ 0 h 5919722"/>
              <a:gd name="connsiteX7" fmla="*/ 3706775 w 4782936"/>
              <a:gd name="connsiteY7" fmla="*/ 0 h 5919722"/>
              <a:gd name="connsiteX8" fmla="*/ 4161154 w 4782936"/>
              <a:gd name="connsiteY8" fmla="*/ 0 h 5919722"/>
              <a:gd name="connsiteX9" fmla="*/ 4782936 w 4782936"/>
              <a:gd name="connsiteY9" fmla="*/ 0 h 5919722"/>
              <a:gd name="connsiteX10" fmla="*/ 4782936 w 4782936"/>
              <a:gd name="connsiteY10" fmla="*/ 650173 h 5919722"/>
              <a:gd name="connsiteX11" fmla="*/ 4782936 w 4782936"/>
              <a:gd name="connsiteY11" fmla="*/ 1120988 h 5919722"/>
              <a:gd name="connsiteX12" fmla="*/ 4782936 w 4782936"/>
              <a:gd name="connsiteY12" fmla="*/ 1681482 h 5919722"/>
              <a:gd name="connsiteX13" fmla="*/ 4782936 w 4782936"/>
              <a:gd name="connsiteY13" fmla="*/ 2152297 h 5919722"/>
              <a:gd name="connsiteX14" fmla="*/ 4782936 w 4782936"/>
              <a:gd name="connsiteY14" fmla="*/ 2578273 h 5919722"/>
              <a:gd name="connsiteX15" fmla="*/ 4782936 w 4782936"/>
              <a:gd name="connsiteY15" fmla="*/ 3138767 h 5919722"/>
              <a:gd name="connsiteX16" fmla="*/ 4782936 w 4782936"/>
              <a:gd name="connsiteY16" fmla="*/ 3654422 h 5919722"/>
              <a:gd name="connsiteX17" fmla="*/ 4782936 w 4782936"/>
              <a:gd name="connsiteY17" fmla="*/ 4483953 h 5919722"/>
              <a:gd name="connsiteX18" fmla="*/ 4259203 w 4782936"/>
              <a:gd name="connsiteY18" fmla="*/ 4483953 h 5919722"/>
              <a:gd name="connsiteX19" fmla="*/ 3816045 w 4782936"/>
              <a:gd name="connsiteY19" fmla="*/ 4483953 h 5919722"/>
              <a:gd name="connsiteX20" fmla="*/ 3332599 w 4782936"/>
              <a:gd name="connsiteY20" fmla="*/ 4483953 h 5919722"/>
              <a:gd name="connsiteX21" fmla="*/ 2768579 w 4782936"/>
              <a:gd name="connsiteY21" fmla="*/ 4483953 h 5919722"/>
              <a:gd name="connsiteX22" fmla="*/ 2768579 w 4782936"/>
              <a:gd name="connsiteY22" fmla="*/ 4825599 h 5919722"/>
              <a:gd name="connsiteX23" fmla="*/ 2768579 w 4782936"/>
              <a:gd name="connsiteY23" fmla="*/ 5140964 h 5919722"/>
              <a:gd name="connsiteX24" fmla="*/ 3047591 w 4782936"/>
              <a:gd name="connsiteY24" fmla="*/ 5140964 h 5919722"/>
              <a:gd name="connsiteX25" fmla="*/ 2706407 w 4782936"/>
              <a:gd name="connsiteY25" fmla="*/ 5545918 h 5919722"/>
              <a:gd name="connsiteX26" fmla="*/ 2391468 w 4782936"/>
              <a:gd name="connsiteY26" fmla="*/ 5919722 h 5919722"/>
              <a:gd name="connsiteX27" fmla="*/ 2083090 w 4782936"/>
              <a:gd name="connsiteY27" fmla="*/ 5553706 h 5919722"/>
              <a:gd name="connsiteX28" fmla="*/ 1735345 w 4782936"/>
              <a:gd name="connsiteY28" fmla="*/ 5140964 h 5919722"/>
              <a:gd name="connsiteX29" fmla="*/ 2014357 w 4782936"/>
              <a:gd name="connsiteY29" fmla="*/ 5140964 h 5919722"/>
              <a:gd name="connsiteX30" fmla="*/ 2014357 w 4782936"/>
              <a:gd name="connsiteY30" fmla="*/ 4812459 h 5919722"/>
              <a:gd name="connsiteX31" fmla="*/ 2014357 w 4782936"/>
              <a:gd name="connsiteY31" fmla="*/ 4483953 h 5919722"/>
              <a:gd name="connsiteX32" fmla="*/ 1551055 w 4782936"/>
              <a:gd name="connsiteY32" fmla="*/ 4483953 h 5919722"/>
              <a:gd name="connsiteX33" fmla="*/ 1067609 w 4782936"/>
              <a:gd name="connsiteY33" fmla="*/ 4483953 h 5919722"/>
              <a:gd name="connsiteX34" fmla="*/ 543876 w 4782936"/>
              <a:gd name="connsiteY34" fmla="*/ 4483953 h 5919722"/>
              <a:gd name="connsiteX35" fmla="*/ 0 w 4782936"/>
              <a:gd name="connsiteY35" fmla="*/ 4483953 h 5919722"/>
              <a:gd name="connsiteX36" fmla="*/ 0 w 4782936"/>
              <a:gd name="connsiteY36" fmla="*/ 3923459 h 5919722"/>
              <a:gd name="connsiteX37" fmla="*/ 0 w 4782936"/>
              <a:gd name="connsiteY37" fmla="*/ 3497483 h 5919722"/>
              <a:gd name="connsiteX38" fmla="*/ 0 w 4782936"/>
              <a:gd name="connsiteY38" fmla="*/ 2981829 h 5919722"/>
              <a:gd name="connsiteX39" fmla="*/ 0 w 4782936"/>
              <a:gd name="connsiteY39" fmla="*/ 2466174 h 5919722"/>
              <a:gd name="connsiteX40" fmla="*/ 0 w 4782936"/>
              <a:gd name="connsiteY40" fmla="*/ 2040199 h 5919722"/>
              <a:gd name="connsiteX41" fmla="*/ 0 w 4782936"/>
              <a:gd name="connsiteY41" fmla="*/ 1524544 h 5919722"/>
              <a:gd name="connsiteX42" fmla="*/ 0 w 4782936"/>
              <a:gd name="connsiteY42" fmla="*/ 1053729 h 5919722"/>
              <a:gd name="connsiteX43" fmla="*/ 0 w 4782936"/>
              <a:gd name="connsiteY43" fmla="*/ 627753 h 5919722"/>
              <a:gd name="connsiteX44" fmla="*/ 0 w 4782936"/>
              <a:gd name="connsiteY44" fmla="*/ 0 h 591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5919722"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851889" y="157718"/>
                  <a:pt x="4713512" y="375486"/>
                  <a:pt x="4782936" y="650173"/>
                </a:cubicBezTo>
                <a:cubicBezTo>
                  <a:pt x="4852360" y="924860"/>
                  <a:pt x="4773149" y="990489"/>
                  <a:pt x="4782936" y="1120988"/>
                </a:cubicBezTo>
                <a:cubicBezTo>
                  <a:pt x="4792723" y="1251488"/>
                  <a:pt x="4740413" y="1529393"/>
                  <a:pt x="4782936" y="1681482"/>
                </a:cubicBezTo>
                <a:cubicBezTo>
                  <a:pt x="4825459" y="1833571"/>
                  <a:pt x="4736387" y="1918098"/>
                  <a:pt x="4782936" y="2152297"/>
                </a:cubicBezTo>
                <a:cubicBezTo>
                  <a:pt x="4829485" y="2386496"/>
                  <a:pt x="4748871" y="2474689"/>
                  <a:pt x="4782936" y="2578273"/>
                </a:cubicBezTo>
                <a:cubicBezTo>
                  <a:pt x="4817001" y="2681857"/>
                  <a:pt x="4771573" y="3023922"/>
                  <a:pt x="4782936" y="3138767"/>
                </a:cubicBezTo>
                <a:cubicBezTo>
                  <a:pt x="4794299" y="3253612"/>
                  <a:pt x="4765853" y="3463912"/>
                  <a:pt x="4782936" y="3654422"/>
                </a:cubicBezTo>
                <a:cubicBezTo>
                  <a:pt x="4800019" y="3844932"/>
                  <a:pt x="4696785" y="4314604"/>
                  <a:pt x="4782936" y="4483953"/>
                </a:cubicBezTo>
                <a:cubicBezTo>
                  <a:pt x="4545927" y="4484757"/>
                  <a:pt x="4401018" y="4471031"/>
                  <a:pt x="4259203" y="4483953"/>
                </a:cubicBezTo>
                <a:cubicBezTo>
                  <a:pt x="4117388" y="4496875"/>
                  <a:pt x="3955612" y="4483343"/>
                  <a:pt x="3816045" y="4483953"/>
                </a:cubicBezTo>
                <a:cubicBezTo>
                  <a:pt x="3676478" y="4484563"/>
                  <a:pt x="3528603" y="4455383"/>
                  <a:pt x="3332599" y="4483953"/>
                </a:cubicBezTo>
                <a:cubicBezTo>
                  <a:pt x="3136595" y="4512523"/>
                  <a:pt x="2967410" y="4474073"/>
                  <a:pt x="2768579" y="4483953"/>
                </a:cubicBezTo>
                <a:cubicBezTo>
                  <a:pt x="2799201" y="4650116"/>
                  <a:pt x="2733170" y="4748589"/>
                  <a:pt x="2768579" y="4825599"/>
                </a:cubicBezTo>
                <a:cubicBezTo>
                  <a:pt x="2803988" y="4902609"/>
                  <a:pt x="2768117" y="5026522"/>
                  <a:pt x="2768579" y="5140964"/>
                </a:cubicBezTo>
                <a:cubicBezTo>
                  <a:pt x="2830748" y="5137389"/>
                  <a:pt x="2931436" y="5142362"/>
                  <a:pt x="3047591" y="5140964"/>
                </a:cubicBezTo>
                <a:cubicBezTo>
                  <a:pt x="2918610" y="5356888"/>
                  <a:pt x="2852732" y="5345621"/>
                  <a:pt x="2706407" y="5545918"/>
                </a:cubicBezTo>
                <a:cubicBezTo>
                  <a:pt x="2560082" y="5746215"/>
                  <a:pt x="2426858" y="5797799"/>
                  <a:pt x="2391468" y="5919722"/>
                </a:cubicBezTo>
                <a:cubicBezTo>
                  <a:pt x="2279035" y="5795749"/>
                  <a:pt x="2184713" y="5623930"/>
                  <a:pt x="2083090" y="5553706"/>
                </a:cubicBezTo>
                <a:cubicBezTo>
                  <a:pt x="1981467" y="5483482"/>
                  <a:pt x="1872999" y="5223009"/>
                  <a:pt x="1735345" y="5140964"/>
                </a:cubicBezTo>
                <a:cubicBezTo>
                  <a:pt x="1816251" y="5112344"/>
                  <a:pt x="1921925" y="5145117"/>
                  <a:pt x="2014357" y="5140964"/>
                </a:cubicBezTo>
                <a:cubicBezTo>
                  <a:pt x="1989374" y="5002178"/>
                  <a:pt x="2017551" y="4901929"/>
                  <a:pt x="2014357" y="4812459"/>
                </a:cubicBezTo>
                <a:cubicBezTo>
                  <a:pt x="2011163" y="4722989"/>
                  <a:pt x="2053022" y="4564100"/>
                  <a:pt x="2014357" y="4483953"/>
                </a:cubicBezTo>
                <a:cubicBezTo>
                  <a:pt x="1907458" y="4535050"/>
                  <a:pt x="1740600" y="4435352"/>
                  <a:pt x="1551055" y="4483953"/>
                </a:cubicBezTo>
                <a:cubicBezTo>
                  <a:pt x="1361510" y="4532554"/>
                  <a:pt x="1181034" y="4441424"/>
                  <a:pt x="1067609" y="4483953"/>
                </a:cubicBezTo>
                <a:cubicBezTo>
                  <a:pt x="954184" y="4526482"/>
                  <a:pt x="784555" y="4429612"/>
                  <a:pt x="543876" y="4483953"/>
                </a:cubicBezTo>
                <a:cubicBezTo>
                  <a:pt x="303197" y="4538294"/>
                  <a:pt x="204577" y="4470654"/>
                  <a:pt x="0" y="4483953"/>
                </a:cubicBezTo>
                <a:cubicBezTo>
                  <a:pt x="-27452" y="4286218"/>
                  <a:pt x="1066" y="4143225"/>
                  <a:pt x="0" y="3923459"/>
                </a:cubicBezTo>
                <a:cubicBezTo>
                  <a:pt x="-1066" y="3703693"/>
                  <a:pt x="40915" y="3668693"/>
                  <a:pt x="0" y="3497483"/>
                </a:cubicBezTo>
                <a:cubicBezTo>
                  <a:pt x="-40915" y="3326273"/>
                  <a:pt x="10803" y="3163213"/>
                  <a:pt x="0" y="2981829"/>
                </a:cubicBezTo>
                <a:cubicBezTo>
                  <a:pt x="-10803" y="2800445"/>
                  <a:pt x="53089" y="2690030"/>
                  <a:pt x="0" y="2466174"/>
                </a:cubicBezTo>
                <a:cubicBezTo>
                  <a:pt x="-53089" y="2242319"/>
                  <a:pt x="28727" y="2125616"/>
                  <a:pt x="0" y="2040199"/>
                </a:cubicBezTo>
                <a:cubicBezTo>
                  <a:pt x="-28727" y="1954782"/>
                  <a:pt x="47003" y="1648260"/>
                  <a:pt x="0" y="1524544"/>
                </a:cubicBezTo>
                <a:cubicBezTo>
                  <a:pt x="-47003" y="1400829"/>
                  <a:pt x="22228" y="1196878"/>
                  <a:pt x="0" y="1053729"/>
                </a:cubicBezTo>
                <a:cubicBezTo>
                  <a:pt x="-22228" y="910580"/>
                  <a:pt x="27626" y="818931"/>
                  <a:pt x="0" y="627753"/>
                </a:cubicBezTo>
                <a:cubicBezTo>
                  <a:pt x="-27626" y="436575"/>
                  <a:pt x="69534" y="242432"/>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5" name="Image 4">
            <a:extLst>
              <a:ext uri="{FF2B5EF4-FFF2-40B4-BE49-F238E27FC236}">
                <a16:creationId xmlns:a16="http://schemas.microsoft.com/office/drawing/2014/main" id="{52724E82-B1D3-40F3-A557-5DD166915520}"/>
              </a:ext>
            </a:extLst>
          </p:cNvPr>
          <p:cNvPicPr>
            <a:picLocks noChangeAspect="1"/>
          </p:cNvPicPr>
          <p:nvPr/>
        </p:nvPicPr>
        <p:blipFill>
          <a:blip r:embed="rId3"/>
          <a:stretch>
            <a:fillRect/>
          </a:stretch>
        </p:blipFill>
        <p:spPr>
          <a:xfrm>
            <a:off x="5213431" y="322894"/>
            <a:ext cx="2368802" cy="5598433"/>
          </a:xfrm>
          <a:prstGeom prst="rect">
            <a:avLst/>
          </a:prstGeom>
          <a:ln>
            <a:solidFill>
              <a:srgbClr val="4D4D4D"/>
            </a:solidFill>
          </a:ln>
        </p:spPr>
      </p:pic>
      <p:sp>
        <p:nvSpPr>
          <p:cNvPr id="6" name="Rectangle 5">
            <a:extLst>
              <a:ext uri="{FF2B5EF4-FFF2-40B4-BE49-F238E27FC236}">
                <a16:creationId xmlns:a16="http://schemas.microsoft.com/office/drawing/2014/main" id="{E85E0846-3467-C30F-F715-20F78816E400}"/>
              </a:ext>
            </a:extLst>
          </p:cNvPr>
          <p:cNvSpPr/>
          <p:nvPr/>
        </p:nvSpPr>
        <p:spPr>
          <a:xfrm>
            <a:off x="6019800" y="1894840"/>
            <a:ext cx="1555115" cy="402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696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04060B0-4FEC-36C7-D8CE-B2A917292DD0}"/>
              </a:ext>
            </a:extLst>
          </p:cNvPr>
          <p:cNvSpPr txBox="1"/>
          <p:nvPr/>
        </p:nvSpPr>
        <p:spPr>
          <a:xfrm rot="18277776">
            <a:off x="-1085885" y="5066886"/>
            <a:ext cx="9690168" cy="830997"/>
          </a:xfrm>
          <a:prstGeom prst="rect">
            <a:avLst/>
          </a:prstGeom>
          <a:noFill/>
        </p:spPr>
        <p:txBody>
          <a:bodyPr wrap="square" rtlCol="0">
            <a:spAutoFit/>
          </a:bodyPr>
          <a:lstStyle/>
          <a:p>
            <a:pPr algn="ctr"/>
            <a:r>
              <a:rPr lang="fr-FR" sz="4800" dirty="0">
                <a:solidFill>
                  <a:srgbClr val="4D4D4D"/>
                </a:solidFill>
              </a:rPr>
              <a:t>Benne et panneau LAINE DE ROCHE</a:t>
            </a:r>
          </a:p>
        </p:txBody>
      </p:sp>
    </p:spTree>
    <p:extLst>
      <p:ext uri="{BB962C8B-B14F-4D97-AF65-F5344CB8AC3E}">
        <p14:creationId xmlns:p14="http://schemas.microsoft.com/office/powerpoint/2010/main" val="232619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2"/>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291976"/>
            <a:ext cx="4782936" cy="5950640"/>
          </a:xfrm>
          <a:custGeom>
            <a:avLst/>
            <a:gdLst>
              <a:gd name="connsiteX0" fmla="*/ 0 w 4782936"/>
              <a:gd name="connsiteY0" fmla="*/ 0 h 5950640"/>
              <a:gd name="connsiteX1" fmla="*/ 502208 w 4782936"/>
              <a:gd name="connsiteY1" fmla="*/ 0 h 5950640"/>
              <a:gd name="connsiteX2" fmla="*/ 1052246 w 4782936"/>
              <a:gd name="connsiteY2" fmla="*/ 0 h 5950640"/>
              <a:gd name="connsiteX3" fmla="*/ 1650113 w 4782936"/>
              <a:gd name="connsiteY3" fmla="*/ 0 h 5950640"/>
              <a:gd name="connsiteX4" fmla="*/ 2152321 w 4782936"/>
              <a:gd name="connsiteY4" fmla="*/ 0 h 5950640"/>
              <a:gd name="connsiteX5" fmla="*/ 2606700 w 4782936"/>
              <a:gd name="connsiteY5" fmla="*/ 0 h 5950640"/>
              <a:gd name="connsiteX6" fmla="*/ 3252396 w 4782936"/>
              <a:gd name="connsiteY6" fmla="*/ 0 h 5950640"/>
              <a:gd name="connsiteX7" fmla="*/ 3706775 w 4782936"/>
              <a:gd name="connsiteY7" fmla="*/ 0 h 5950640"/>
              <a:gd name="connsiteX8" fmla="*/ 4161154 w 4782936"/>
              <a:gd name="connsiteY8" fmla="*/ 0 h 5950640"/>
              <a:gd name="connsiteX9" fmla="*/ 4782936 w 4782936"/>
              <a:gd name="connsiteY9" fmla="*/ 0 h 5950640"/>
              <a:gd name="connsiteX10" fmla="*/ 4782936 w 4782936"/>
              <a:gd name="connsiteY10" fmla="*/ 653569 h 5950640"/>
              <a:gd name="connsiteX11" fmla="*/ 4782936 w 4782936"/>
              <a:gd name="connsiteY11" fmla="*/ 1126843 h 5950640"/>
              <a:gd name="connsiteX12" fmla="*/ 4782936 w 4782936"/>
              <a:gd name="connsiteY12" fmla="*/ 1690265 h 5950640"/>
              <a:gd name="connsiteX13" fmla="*/ 4782936 w 4782936"/>
              <a:gd name="connsiteY13" fmla="*/ 2163539 h 5950640"/>
              <a:gd name="connsiteX14" fmla="*/ 4782936 w 4782936"/>
              <a:gd name="connsiteY14" fmla="*/ 2591739 h 5950640"/>
              <a:gd name="connsiteX15" fmla="*/ 4782936 w 4782936"/>
              <a:gd name="connsiteY15" fmla="*/ 3155160 h 5950640"/>
              <a:gd name="connsiteX16" fmla="*/ 4782936 w 4782936"/>
              <a:gd name="connsiteY16" fmla="*/ 3673508 h 5950640"/>
              <a:gd name="connsiteX17" fmla="*/ 4782936 w 4782936"/>
              <a:gd name="connsiteY17" fmla="*/ 4507372 h 5950640"/>
              <a:gd name="connsiteX18" fmla="*/ 4259203 w 4782936"/>
              <a:gd name="connsiteY18" fmla="*/ 4507372 h 5950640"/>
              <a:gd name="connsiteX19" fmla="*/ 3816045 w 4782936"/>
              <a:gd name="connsiteY19" fmla="*/ 4507372 h 5950640"/>
              <a:gd name="connsiteX20" fmla="*/ 3332599 w 4782936"/>
              <a:gd name="connsiteY20" fmla="*/ 4507372 h 5950640"/>
              <a:gd name="connsiteX21" fmla="*/ 2768579 w 4782936"/>
              <a:gd name="connsiteY21" fmla="*/ 4507372 h 5950640"/>
              <a:gd name="connsiteX22" fmla="*/ 2768579 w 4782936"/>
              <a:gd name="connsiteY22" fmla="*/ 4852917 h 5950640"/>
              <a:gd name="connsiteX23" fmla="*/ 2768579 w 4782936"/>
              <a:gd name="connsiteY23" fmla="*/ 5171882 h 5950640"/>
              <a:gd name="connsiteX24" fmla="*/ 3047591 w 4782936"/>
              <a:gd name="connsiteY24" fmla="*/ 5171882 h 5950640"/>
              <a:gd name="connsiteX25" fmla="*/ 2706407 w 4782936"/>
              <a:gd name="connsiteY25" fmla="*/ 5576836 h 5950640"/>
              <a:gd name="connsiteX26" fmla="*/ 2391468 w 4782936"/>
              <a:gd name="connsiteY26" fmla="*/ 5950640 h 5950640"/>
              <a:gd name="connsiteX27" fmla="*/ 2083090 w 4782936"/>
              <a:gd name="connsiteY27" fmla="*/ 5584624 h 5950640"/>
              <a:gd name="connsiteX28" fmla="*/ 1735345 w 4782936"/>
              <a:gd name="connsiteY28" fmla="*/ 5171882 h 5950640"/>
              <a:gd name="connsiteX29" fmla="*/ 2014357 w 4782936"/>
              <a:gd name="connsiteY29" fmla="*/ 5171882 h 5950640"/>
              <a:gd name="connsiteX30" fmla="*/ 2014357 w 4782936"/>
              <a:gd name="connsiteY30" fmla="*/ 4839627 h 5950640"/>
              <a:gd name="connsiteX31" fmla="*/ 2014357 w 4782936"/>
              <a:gd name="connsiteY31" fmla="*/ 4507372 h 5950640"/>
              <a:gd name="connsiteX32" fmla="*/ 1551055 w 4782936"/>
              <a:gd name="connsiteY32" fmla="*/ 4507372 h 5950640"/>
              <a:gd name="connsiteX33" fmla="*/ 1067609 w 4782936"/>
              <a:gd name="connsiteY33" fmla="*/ 4507372 h 5950640"/>
              <a:gd name="connsiteX34" fmla="*/ 543876 w 4782936"/>
              <a:gd name="connsiteY34" fmla="*/ 4507372 h 5950640"/>
              <a:gd name="connsiteX35" fmla="*/ 0 w 4782936"/>
              <a:gd name="connsiteY35" fmla="*/ 4507372 h 5950640"/>
              <a:gd name="connsiteX36" fmla="*/ 0 w 4782936"/>
              <a:gd name="connsiteY36" fmla="*/ 3943951 h 5950640"/>
              <a:gd name="connsiteX37" fmla="*/ 0 w 4782936"/>
              <a:gd name="connsiteY37" fmla="*/ 3515750 h 5950640"/>
              <a:gd name="connsiteX38" fmla="*/ 0 w 4782936"/>
              <a:gd name="connsiteY38" fmla="*/ 2997402 h 5950640"/>
              <a:gd name="connsiteX39" fmla="*/ 0 w 4782936"/>
              <a:gd name="connsiteY39" fmla="*/ 2479055 h 5950640"/>
              <a:gd name="connsiteX40" fmla="*/ 0 w 4782936"/>
              <a:gd name="connsiteY40" fmla="*/ 2050854 h 5950640"/>
              <a:gd name="connsiteX41" fmla="*/ 0 w 4782936"/>
              <a:gd name="connsiteY41" fmla="*/ 1532506 h 5950640"/>
              <a:gd name="connsiteX42" fmla="*/ 0 w 4782936"/>
              <a:gd name="connsiteY42" fmla="*/ 1059232 h 5950640"/>
              <a:gd name="connsiteX43" fmla="*/ 0 w 4782936"/>
              <a:gd name="connsiteY43" fmla="*/ 631032 h 5950640"/>
              <a:gd name="connsiteX44" fmla="*/ 0 w 4782936"/>
              <a:gd name="connsiteY44" fmla="*/ 0 h 595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5950640"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823364" y="195252"/>
                  <a:pt x="4731367" y="343603"/>
                  <a:pt x="4782936" y="653569"/>
                </a:cubicBezTo>
                <a:cubicBezTo>
                  <a:pt x="4834505" y="963535"/>
                  <a:pt x="4742721" y="1006108"/>
                  <a:pt x="4782936" y="1126843"/>
                </a:cubicBezTo>
                <a:cubicBezTo>
                  <a:pt x="4823151" y="1247578"/>
                  <a:pt x="4776901" y="1559505"/>
                  <a:pt x="4782936" y="1690265"/>
                </a:cubicBezTo>
                <a:cubicBezTo>
                  <a:pt x="4788971" y="1821025"/>
                  <a:pt x="4732472" y="1944701"/>
                  <a:pt x="4782936" y="2163539"/>
                </a:cubicBezTo>
                <a:cubicBezTo>
                  <a:pt x="4833400" y="2382377"/>
                  <a:pt x="4778786" y="2397821"/>
                  <a:pt x="4782936" y="2591739"/>
                </a:cubicBezTo>
                <a:cubicBezTo>
                  <a:pt x="4787086" y="2785657"/>
                  <a:pt x="4752457" y="3033876"/>
                  <a:pt x="4782936" y="3155160"/>
                </a:cubicBezTo>
                <a:cubicBezTo>
                  <a:pt x="4813415" y="3276444"/>
                  <a:pt x="4776183" y="3474093"/>
                  <a:pt x="4782936" y="3673508"/>
                </a:cubicBezTo>
                <a:cubicBezTo>
                  <a:pt x="4789689" y="3872923"/>
                  <a:pt x="4684947" y="4291266"/>
                  <a:pt x="4782936" y="4507372"/>
                </a:cubicBezTo>
                <a:cubicBezTo>
                  <a:pt x="4545927" y="4508176"/>
                  <a:pt x="4401018" y="4494450"/>
                  <a:pt x="4259203" y="4507372"/>
                </a:cubicBezTo>
                <a:cubicBezTo>
                  <a:pt x="4117388" y="4520294"/>
                  <a:pt x="3955612" y="4506762"/>
                  <a:pt x="3816045" y="4507372"/>
                </a:cubicBezTo>
                <a:cubicBezTo>
                  <a:pt x="3676478" y="4507982"/>
                  <a:pt x="3528603" y="4478802"/>
                  <a:pt x="3332599" y="4507372"/>
                </a:cubicBezTo>
                <a:cubicBezTo>
                  <a:pt x="3136595" y="4535942"/>
                  <a:pt x="2967410" y="4497492"/>
                  <a:pt x="2768579" y="4507372"/>
                </a:cubicBezTo>
                <a:cubicBezTo>
                  <a:pt x="2808860" y="4596966"/>
                  <a:pt x="2767283" y="4692306"/>
                  <a:pt x="2768579" y="4852917"/>
                </a:cubicBezTo>
                <a:cubicBezTo>
                  <a:pt x="2769875" y="5013528"/>
                  <a:pt x="2736321" y="5032605"/>
                  <a:pt x="2768579" y="5171882"/>
                </a:cubicBezTo>
                <a:cubicBezTo>
                  <a:pt x="2830748" y="5168307"/>
                  <a:pt x="2931436" y="5173280"/>
                  <a:pt x="3047591" y="5171882"/>
                </a:cubicBezTo>
                <a:cubicBezTo>
                  <a:pt x="2918610" y="5387806"/>
                  <a:pt x="2852732" y="5376539"/>
                  <a:pt x="2706407" y="5576836"/>
                </a:cubicBezTo>
                <a:cubicBezTo>
                  <a:pt x="2560082" y="5777133"/>
                  <a:pt x="2426858" y="5828717"/>
                  <a:pt x="2391468" y="5950640"/>
                </a:cubicBezTo>
                <a:cubicBezTo>
                  <a:pt x="2279035" y="5826667"/>
                  <a:pt x="2184713" y="5654848"/>
                  <a:pt x="2083090" y="5584624"/>
                </a:cubicBezTo>
                <a:cubicBezTo>
                  <a:pt x="1981467" y="5514400"/>
                  <a:pt x="1872999" y="5253927"/>
                  <a:pt x="1735345" y="5171882"/>
                </a:cubicBezTo>
                <a:cubicBezTo>
                  <a:pt x="1816251" y="5143262"/>
                  <a:pt x="1921925" y="5176035"/>
                  <a:pt x="2014357" y="5171882"/>
                </a:cubicBezTo>
                <a:cubicBezTo>
                  <a:pt x="2003540" y="5069839"/>
                  <a:pt x="2030024" y="4999715"/>
                  <a:pt x="2014357" y="4839627"/>
                </a:cubicBezTo>
                <a:cubicBezTo>
                  <a:pt x="1998690" y="4679540"/>
                  <a:pt x="2024099" y="4609812"/>
                  <a:pt x="2014357" y="4507372"/>
                </a:cubicBezTo>
                <a:cubicBezTo>
                  <a:pt x="1907458" y="4558469"/>
                  <a:pt x="1740600" y="4458771"/>
                  <a:pt x="1551055" y="4507372"/>
                </a:cubicBezTo>
                <a:cubicBezTo>
                  <a:pt x="1361510" y="4555973"/>
                  <a:pt x="1181034" y="4464843"/>
                  <a:pt x="1067609" y="4507372"/>
                </a:cubicBezTo>
                <a:cubicBezTo>
                  <a:pt x="954184" y="4549901"/>
                  <a:pt x="784555" y="4453031"/>
                  <a:pt x="543876" y="4507372"/>
                </a:cubicBezTo>
                <a:cubicBezTo>
                  <a:pt x="303197" y="4561713"/>
                  <a:pt x="204577" y="4494073"/>
                  <a:pt x="0" y="4507372"/>
                </a:cubicBezTo>
                <a:cubicBezTo>
                  <a:pt x="-56317" y="4293467"/>
                  <a:pt x="10705" y="4141554"/>
                  <a:pt x="0" y="3943951"/>
                </a:cubicBezTo>
                <a:cubicBezTo>
                  <a:pt x="-10705" y="3746348"/>
                  <a:pt x="19142" y="3681059"/>
                  <a:pt x="0" y="3515750"/>
                </a:cubicBezTo>
                <a:cubicBezTo>
                  <a:pt x="-19142" y="3350441"/>
                  <a:pt x="16843" y="3207294"/>
                  <a:pt x="0" y="2997402"/>
                </a:cubicBezTo>
                <a:cubicBezTo>
                  <a:pt x="-16843" y="2787510"/>
                  <a:pt x="16326" y="2680773"/>
                  <a:pt x="0" y="2479055"/>
                </a:cubicBezTo>
                <a:cubicBezTo>
                  <a:pt x="-16326" y="2277337"/>
                  <a:pt x="1544" y="2167359"/>
                  <a:pt x="0" y="2050854"/>
                </a:cubicBezTo>
                <a:cubicBezTo>
                  <a:pt x="-1544" y="1934349"/>
                  <a:pt x="26566" y="1730321"/>
                  <a:pt x="0" y="1532506"/>
                </a:cubicBezTo>
                <a:cubicBezTo>
                  <a:pt x="-26566" y="1334691"/>
                  <a:pt x="23608" y="1199552"/>
                  <a:pt x="0" y="1059232"/>
                </a:cubicBezTo>
                <a:cubicBezTo>
                  <a:pt x="-23608" y="918912"/>
                  <a:pt x="49463" y="810040"/>
                  <a:pt x="0" y="631032"/>
                </a:cubicBezTo>
                <a:cubicBezTo>
                  <a:pt x="-49463" y="452024"/>
                  <a:pt x="34007" y="283617"/>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55" name="Image 54">
            <a:extLst>
              <a:ext uri="{FF2B5EF4-FFF2-40B4-BE49-F238E27FC236}">
                <a16:creationId xmlns:a16="http://schemas.microsoft.com/office/drawing/2014/main" id="{8F3337D2-0789-7980-0271-887D80010A2B}"/>
              </a:ext>
            </a:extLst>
          </p:cNvPr>
          <p:cNvPicPr>
            <a:picLocks noChangeAspect="1"/>
          </p:cNvPicPr>
          <p:nvPr/>
        </p:nvPicPr>
        <p:blipFill>
          <a:blip r:embed="rId3"/>
          <a:stretch>
            <a:fillRect/>
          </a:stretch>
        </p:blipFill>
        <p:spPr>
          <a:xfrm>
            <a:off x="5165629" y="291976"/>
            <a:ext cx="2394046" cy="5641784"/>
          </a:xfrm>
          <a:prstGeom prst="rect">
            <a:avLst/>
          </a:prstGeom>
          <a:solidFill>
            <a:srgbClr val="769973"/>
          </a:solidFill>
          <a:ln>
            <a:solidFill>
              <a:srgbClr val="4D4D4D"/>
            </a:solidFill>
          </a:ln>
        </p:spPr>
      </p:pic>
      <p:sp>
        <p:nvSpPr>
          <p:cNvPr id="4" name="Rectangle 3">
            <a:extLst>
              <a:ext uri="{FF2B5EF4-FFF2-40B4-BE49-F238E27FC236}">
                <a16:creationId xmlns:a16="http://schemas.microsoft.com/office/drawing/2014/main" id="{C7E9C187-1962-B26B-C544-0127AA85DE40}"/>
              </a:ext>
            </a:extLst>
          </p:cNvPr>
          <p:cNvSpPr/>
          <p:nvPr/>
        </p:nvSpPr>
        <p:spPr>
          <a:xfrm>
            <a:off x="5966460" y="1905000"/>
            <a:ext cx="1593215" cy="402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425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2"/>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364332"/>
            <a:ext cx="4782936" cy="5878284"/>
          </a:xfrm>
          <a:custGeom>
            <a:avLst/>
            <a:gdLst>
              <a:gd name="connsiteX0" fmla="*/ 0 w 4782936"/>
              <a:gd name="connsiteY0" fmla="*/ 0 h 5878284"/>
              <a:gd name="connsiteX1" fmla="*/ 502208 w 4782936"/>
              <a:gd name="connsiteY1" fmla="*/ 0 h 5878284"/>
              <a:gd name="connsiteX2" fmla="*/ 1052246 w 4782936"/>
              <a:gd name="connsiteY2" fmla="*/ 0 h 5878284"/>
              <a:gd name="connsiteX3" fmla="*/ 1650113 w 4782936"/>
              <a:gd name="connsiteY3" fmla="*/ 0 h 5878284"/>
              <a:gd name="connsiteX4" fmla="*/ 2152321 w 4782936"/>
              <a:gd name="connsiteY4" fmla="*/ 0 h 5878284"/>
              <a:gd name="connsiteX5" fmla="*/ 2606700 w 4782936"/>
              <a:gd name="connsiteY5" fmla="*/ 0 h 5878284"/>
              <a:gd name="connsiteX6" fmla="*/ 3252396 w 4782936"/>
              <a:gd name="connsiteY6" fmla="*/ 0 h 5878284"/>
              <a:gd name="connsiteX7" fmla="*/ 3706775 w 4782936"/>
              <a:gd name="connsiteY7" fmla="*/ 0 h 5878284"/>
              <a:gd name="connsiteX8" fmla="*/ 4161154 w 4782936"/>
              <a:gd name="connsiteY8" fmla="*/ 0 h 5878284"/>
              <a:gd name="connsiteX9" fmla="*/ 4782936 w 4782936"/>
              <a:gd name="connsiteY9" fmla="*/ 0 h 5878284"/>
              <a:gd name="connsiteX10" fmla="*/ 4782936 w 4782936"/>
              <a:gd name="connsiteY10" fmla="*/ 645622 h 5878284"/>
              <a:gd name="connsiteX11" fmla="*/ 4782936 w 4782936"/>
              <a:gd name="connsiteY11" fmla="*/ 1113141 h 5878284"/>
              <a:gd name="connsiteX12" fmla="*/ 4782936 w 4782936"/>
              <a:gd name="connsiteY12" fmla="*/ 1669712 h 5878284"/>
              <a:gd name="connsiteX13" fmla="*/ 4782936 w 4782936"/>
              <a:gd name="connsiteY13" fmla="*/ 2137231 h 5878284"/>
              <a:gd name="connsiteX14" fmla="*/ 4782936 w 4782936"/>
              <a:gd name="connsiteY14" fmla="*/ 2560225 h 5878284"/>
              <a:gd name="connsiteX15" fmla="*/ 4782936 w 4782936"/>
              <a:gd name="connsiteY15" fmla="*/ 3116796 h 5878284"/>
              <a:gd name="connsiteX16" fmla="*/ 4782936 w 4782936"/>
              <a:gd name="connsiteY16" fmla="*/ 3628840 h 5878284"/>
              <a:gd name="connsiteX17" fmla="*/ 4782936 w 4782936"/>
              <a:gd name="connsiteY17" fmla="*/ 4452565 h 5878284"/>
              <a:gd name="connsiteX18" fmla="*/ 4259203 w 4782936"/>
              <a:gd name="connsiteY18" fmla="*/ 4452565 h 5878284"/>
              <a:gd name="connsiteX19" fmla="*/ 3816045 w 4782936"/>
              <a:gd name="connsiteY19" fmla="*/ 4452565 h 5878284"/>
              <a:gd name="connsiteX20" fmla="*/ 3332599 w 4782936"/>
              <a:gd name="connsiteY20" fmla="*/ 4452565 h 5878284"/>
              <a:gd name="connsiteX21" fmla="*/ 2768579 w 4782936"/>
              <a:gd name="connsiteY21" fmla="*/ 4452565 h 5878284"/>
              <a:gd name="connsiteX22" fmla="*/ 2768579 w 4782936"/>
              <a:gd name="connsiteY22" fmla="*/ 4788985 h 5878284"/>
              <a:gd name="connsiteX23" fmla="*/ 2768579 w 4782936"/>
              <a:gd name="connsiteY23" fmla="*/ 5099526 h 5878284"/>
              <a:gd name="connsiteX24" fmla="*/ 3047591 w 4782936"/>
              <a:gd name="connsiteY24" fmla="*/ 5099526 h 5878284"/>
              <a:gd name="connsiteX25" fmla="*/ 2706407 w 4782936"/>
              <a:gd name="connsiteY25" fmla="*/ 5504480 h 5878284"/>
              <a:gd name="connsiteX26" fmla="*/ 2391468 w 4782936"/>
              <a:gd name="connsiteY26" fmla="*/ 5878284 h 5878284"/>
              <a:gd name="connsiteX27" fmla="*/ 2083090 w 4782936"/>
              <a:gd name="connsiteY27" fmla="*/ 5512268 h 5878284"/>
              <a:gd name="connsiteX28" fmla="*/ 1735345 w 4782936"/>
              <a:gd name="connsiteY28" fmla="*/ 5099526 h 5878284"/>
              <a:gd name="connsiteX29" fmla="*/ 2014357 w 4782936"/>
              <a:gd name="connsiteY29" fmla="*/ 5099526 h 5878284"/>
              <a:gd name="connsiteX30" fmla="*/ 2014357 w 4782936"/>
              <a:gd name="connsiteY30" fmla="*/ 4776046 h 5878284"/>
              <a:gd name="connsiteX31" fmla="*/ 2014357 w 4782936"/>
              <a:gd name="connsiteY31" fmla="*/ 4452565 h 5878284"/>
              <a:gd name="connsiteX32" fmla="*/ 1551055 w 4782936"/>
              <a:gd name="connsiteY32" fmla="*/ 4452565 h 5878284"/>
              <a:gd name="connsiteX33" fmla="*/ 1067609 w 4782936"/>
              <a:gd name="connsiteY33" fmla="*/ 4452565 h 5878284"/>
              <a:gd name="connsiteX34" fmla="*/ 543876 w 4782936"/>
              <a:gd name="connsiteY34" fmla="*/ 4452565 h 5878284"/>
              <a:gd name="connsiteX35" fmla="*/ 0 w 4782936"/>
              <a:gd name="connsiteY35" fmla="*/ 4452565 h 5878284"/>
              <a:gd name="connsiteX36" fmla="*/ 0 w 4782936"/>
              <a:gd name="connsiteY36" fmla="*/ 3895994 h 5878284"/>
              <a:gd name="connsiteX37" fmla="*/ 0 w 4782936"/>
              <a:gd name="connsiteY37" fmla="*/ 3473001 h 5878284"/>
              <a:gd name="connsiteX38" fmla="*/ 0 w 4782936"/>
              <a:gd name="connsiteY38" fmla="*/ 2960956 h 5878284"/>
              <a:gd name="connsiteX39" fmla="*/ 0 w 4782936"/>
              <a:gd name="connsiteY39" fmla="*/ 2448911 h 5878284"/>
              <a:gd name="connsiteX40" fmla="*/ 0 w 4782936"/>
              <a:gd name="connsiteY40" fmla="*/ 2025917 h 5878284"/>
              <a:gd name="connsiteX41" fmla="*/ 0 w 4782936"/>
              <a:gd name="connsiteY41" fmla="*/ 1513872 h 5878284"/>
              <a:gd name="connsiteX42" fmla="*/ 0 w 4782936"/>
              <a:gd name="connsiteY42" fmla="*/ 1046353 h 5878284"/>
              <a:gd name="connsiteX43" fmla="*/ 0 w 4782936"/>
              <a:gd name="connsiteY43" fmla="*/ 623359 h 5878284"/>
              <a:gd name="connsiteX44" fmla="*/ 0 w 4782936"/>
              <a:gd name="connsiteY44" fmla="*/ 0 h 58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5878284"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822159" y="203527"/>
                  <a:pt x="4732139" y="398818"/>
                  <a:pt x="4782936" y="645622"/>
                </a:cubicBezTo>
                <a:cubicBezTo>
                  <a:pt x="4833733" y="892426"/>
                  <a:pt x="4742183" y="897631"/>
                  <a:pt x="4782936" y="1113141"/>
                </a:cubicBezTo>
                <a:cubicBezTo>
                  <a:pt x="4823689" y="1328651"/>
                  <a:pt x="4756890" y="1439021"/>
                  <a:pt x="4782936" y="1669712"/>
                </a:cubicBezTo>
                <a:cubicBezTo>
                  <a:pt x="4808982" y="1900403"/>
                  <a:pt x="4740745" y="2008177"/>
                  <a:pt x="4782936" y="2137231"/>
                </a:cubicBezTo>
                <a:cubicBezTo>
                  <a:pt x="4825127" y="2266285"/>
                  <a:pt x="4745374" y="2469798"/>
                  <a:pt x="4782936" y="2560225"/>
                </a:cubicBezTo>
                <a:cubicBezTo>
                  <a:pt x="4820498" y="2650652"/>
                  <a:pt x="4766717" y="2925807"/>
                  <a:pt x="4782936" y="3116796"/>
                </a:cubicBezTo>
                <a:cubicBezTo>
                  <a:pt x="4799155" y="3307785"/>
                  <a:pt x="4749001" y="3498904"/>
                  <a:pt x="4782936" y="3628840"/>
                </a:cubicBezTo>
                <a:cubicBezTo>
                  <a:pt x="4816871" y="3758776"/>
                  <a:pt x="4761453" y="4235804"/>
                  <a:pt x="4782936" y="4452565"/>
                </a:cubicBezTo>
                <a:cubicBezTo>
                  <a:pt x="4545927" y="4453369"/>
                  <a:pt x="4401018" y="4439643"/>
                  <a:pt x="4259203" y="4452565"/>
                </a:cubicBezTo>
                <a:cubicBezTo>
                  <a:pt x="4117388" y="4465487"/>
                  <a:pt x="3955612" y="4451955"/>
                  <a:pt x="3816045" y="4452565"/>
                </a:cubicBezTo>
                <a:cubicBezTo>
                  <a:pt x="3676478" y="4453175"/>
                  <a:pt x="3528603" y="4423995"/>
                  <a:pt x="3332599" y="4452565"/>
                </a:cubicBezTo>
                <a:cubicBezTo>
                  <a:pt x="3136595" y="4481135"/>
                  <a:pt x="2967410" y="4442685"/>
                  <a:pt x="2768579" y="4452565"/>
                </a:cubicBezTo>
                <a:cubicBezTo>
                  <a:pt x="2778654" y="4535377"/>
                  <a:pt x="2767168" y="4665860"/>
                  <a:pt x="2768579" y="4788985"/>
                </a:cubicBezTo>
                <a:cubicBezTo>
                  <a:pt x="2769990" y="4912110"/>
                  <a:pt x="2753698" y="5031534"/>
                  <a:pt x="2768579" y="5099526"/>
                </a:cubicBezTo>
                <a:cubicBezTo>
                  <a:pt x="2830748" y="5095951"/>
                  <a:pt x="2931436" y="5100924"/>
                  <a:pt x="3047591" y="5099526"/>
                </a:cubicBezTo>
                <a:cubicBezTo>
                  <a:pt x="2918610" y="5315450"/>
                  <a:pt x="2852732" y="5304183"/>
                  <a:pt x="2706407" y="5504480"/>
                </a:cubicBezTo>
                <a:cubicBezTo>
                  <a:pt x="2560082" y="5704777"/>
                  <a:pt x="2426858" y="5756361"/>
                  <a:pt x="2391468" y="5878284"/>
                </a:cubicBezTo>
                <a:cubicBezTo>
                  <a:pt x="2279035" y="5754311"/>
                  <a:pt x="2184713" y="5582492"/>
                  <a:pt x="2083090" y="5512268"/>
                </a:cubicBezTo>
                <a:cubicBezTo>
                  <a:pt x="1981467" y="5442044"/>
                  <a:pt x="1872999" y="5181571"/>
                  <a:pt x="1735345" y="5099526"/>
                </a:cubicBezTo>
                <a:cubicBezTo>
                  <a:pt x="1816251" y="5070906"/>
                  <a:pt x="1921925" y="5103679"/>
                  <a:pt x="2014357" y="5099526"/>
                </a:cubicBezTo>
                <a:cubicBezTo>
                  <a:pt x="2000177" y="5017730"/>
                  <a:pt x="2025971" y="4850171"/>
                  <a:pt x="2014357" y="4776046"/>
                </a:cubicBezTo>
                <a:cubicBezTo>
                  <a:pt x="2002743" y="4701921"/>
                  <a:pt x="2024281" y="4581259"/>
                  <a:pt x="2014357" y="4452565"/>
                </a:cubicBezTo>
                <a:cubicBezTo>
                  <a:pt x="1907458" y="4503662"/>
                  <a:pt x="1740600" y="4403964"/>
                  <a:pt x="1551055" y="4452565"/>
                </a:cubicBezTo>
                <a:cubicBezTo>
                  <a:pt x="1361510" y="4501166"/>
                  <a:pt x="1181034" y="4410036"/>
                  <a:pt x="1067609" y="4452565"/>
                </a:cubicBezTo>
                <a:cubicBezTo>
                  <a:pt x="954184" y="4495094"/>
                  <a:pt x="784555" y="4398224"/>
                  <a:pt x="543876" y="4452565"/>
                </a:cubicBezTo>
                <a:cubicBezTo>
                  <a:pt x="303197" y="4506906"/>
                  <a:pt x="204577" y="4439266"/>
                  <a:pt x="0" y="4452565"/>
                </a:cubicBezTo>
                <a:cubicBezTo>
                  <a:pt x="-4917" y="4294255"/>
                  <a:pt x="12553" y="4018872"/>
                  <a:pt x="0" y="3895994"/>
                </a:cubicBezTo>
                <a:cubicBezTo>
                  <a:pt x="-12553" y="3773116"/>
                  <a:pt x="34600" y="3570347"/>
                  <a:pt x="0" y="3473001"/>
                </a:cubicBezTo>
                <a:cubicBezTo>
                  <a:pt x="-34600" y="3375655"/>
                  <a:pt x="43006" y="3091813"/>
                  <a:pt x="0" y="2960956"/>
                </a:cubicBezTo>
                <a:cubicBezTo>
                  <a:pt x="-43006" y="2830099"/>
                  <a:pt x="37765" y="2663422"/>
                  <a:pt x="0" y="2448911"/>
                </a:cubicBezTo>
                <a:cubicBezTo>
                  <a:pt x="-37765" y="2234400"/>
                  <a:pt x="8511" y="2158794"/>
                  <a:pt x="0" y="2025917"/>
                </a:cubicBezTo>
                <a:cubicBezTo>
                  <a:pt x="-8511" y="1893040"/>
                  <a:pt x="30415" y="1759855"/>
                  <a:pt x="0" y="1513872"/>
                </a:cubicBezTo>
                <a:cubicBezTo>
                  <a:pt x="-30415" y="1267890"/>
                  <a:pt x="47986" y="1158273"/>
                  <a:pt x="0" y="1046353"/>
                </a:cubicBezTo>
                <a:cubicBezTo>
                  <a:pt x="-47986" y="934433"/>
                  <a:pt x="9308" y="817742"/>
                  <a:pt x="0" y="623359"/>
                </a:cubicBezTo>
                <a:cubicBezTo>
                  <a:pt x="-9308" y="428976"/>
                  <a:pt x="55694" y="276448"/>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5" name="Image 4">
            <a:extLst>
              <a:ext uri="{FF2B5EF4-FFF2-40B4-BE49-F238E27FC236}">
                <a16:creationId xmlns:a16="http://schemas.microsoft.com/office/drawing/2014/main" id="{613FFAEB-5886-B1F4-3788-93172A0151A2}"/>
              </a:ext>
            </a:extLst>
          </p:cNvPr>
          <p:cNvPicPr>
            <a:picLocks noChangeAspect="1"/>
          </p:cNvPicPr>
          <p:nvPr/>
        </p:nvPicPr>
        <p:blipFill>
          <a:blip r:embed="rId3"/>
          <a:stretch>
            <a:fillRect/>
          </a:stretch>
        </p:blipFill>
        <p:spPr>
          <a:xfrm>
            <a:off x="5194866" y="364332"/>
            <a:ext cx="2364810" cy="5534018"/>
          </a:xfrm>
          <a:prstGeom prst="rect">
            <a:avLst/>
          </a:prstGeom>
          <a:ln>
            <a:solidFill>
              <a:srgbClr val="4D4D4D"/>
            </a:solidFill>
          </a:ln>
        </p:spPr>
      </p:pic>
      <p:sp>
        <p:nvSpPr>
          <p:cNvPr id="6" name="Rectangle 5">
            <a:extLst>
              <a:ext uri="{FF2B5EF4-FFF2-40B4-BE49-F238E27FC236}">
                <a16:creationId xmlns:a16="http://schemas.microsoft.com/office/drawing/2014/main" id="{1E4AF4A9-AB37-8C3F-833E-1E29CD28E434}"/>
              </a:ext>
            </a:extLst>
          </p:cNvPr>
          <p:cNvSpPr/>
          <p:nvPr/>
        </p:nvSpPr>
        <p:spPr>
          <a:xfrm>
            <a:off x="6012180" y="1857466"/>
            <a:ext cx="1555115" cy="402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163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F2FEB7E-3854-C95B-87C5-E2C4A4D9225A}"/>
              </a:ext>
            </a:extLst>
          </p:cNvPr>
          <p:cNvSpPr txBox="1"/>
          <p:nvPr/>
        </p:nvSpPr>
        <p:spPr>
          <a:xfrm rot="18277776">
            <a:off x="-2103353" y="4995068"/>
            <a:ext cx="11725104" cy="974635"/>
          </a:xfrm>
          <a:prstGeom prst="rect">
            <a:avLst/>
          </a:prstGeom>
          <a:noFill/>
        </p:spPr>
        <p:txBody>
          <a:bodyPr wrap="square" rtlCol="0">
            <a:spAutoFit/>
          </a:bodyPr>
          <a:lstStyle/>
          <a:p>
            <a:pPr algn="ctr"/>
            <a:r>
              <a:rPr lang="fr-FR" sz="4800" dirty="0">
                <a:solidFill>
                  <a:srgbClr val="4D4D4D"/>
                </a:solidFill>
              </a:rPr>
              <a:t>Benne et panneau COMBUSTIBLES (CSR)</a:t>
            </a:r>
          </a:p>
        </p:txBody>
      </p:sp>
    </p:spTree>
    <p:extLst>
      <p:ext uri="{BB962C8B-B14F-4D97-AF65-F5344CB8AC3E}">
        <p14:creationId xmlns:p14="http://schemas.microsoft.com/office/powerpoint/2010/main" val="2402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2"/>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354964"/>
            <a:ext cx="4782936" cy="5887652"/>
          </a:xfrm>
          <a:custGeom>
            <a:avLst/>
            <a:gdLst>
              <a:gd name="connsiteX0" fmla="*/ 0 w 4782936"/>
              <a:gd name="connsiteY0" fmla="*/ 0 h 5887652"/>
              <a:gd name="connsiteX1" fmla="*/ 502208 w 4782936"/>
              <a:gd name="connsiteY1" fmla="*/ 0 h 5887652"/>
              <a:gd name="connsiteX2" fmla="*/ 1052246 w 4782936"/>
              <a:gd name="connsiteY2" fmla="*/ 0 h 5887652"/>
              <a:gd name="connsiteX3" fmla="*/ 1650113 w 4782936"/>
              <a:gd name="connsiteY3" fmla="*/ 0 h 5887652"/>
              <a:gd name="connsiteX4" fmla="*/ 2152321 w 4782936"/>
              <a:gd name="connsiteY4" fmla="*/ 0 h 5887652"/>
              <a:gd name="connsiteX5" fmla="*/ 2606700 w 4782936"/>
              <a:gd name="connsiteY5" fmla="*/ 0 h 5887652"/>
              <a:gd name="connsiteX6" fmla="*/ 3252396 w 4782936"/>
              <a:gd name="connsiteY6" fmla="*/ 0 h 5887652"/>
              <a:gd name="connsiteX7" fmla="*/ 3706775 w 4782936"/>
              <a:gd name="connsiteY7" fmla="*/ 0 h 5887652"/>
              <a:gd name="connsiteX8" fmla="*/ 4161154 w 4782936"/>
              <a:gd name="connsiteY8" fmla="*/ 0 h 5887652"/>
              <a:gd name="connsiteX9" fmla="*/ 4782936 w 4782936"/>
              <a:gd name="connsiteY9" fmla="*/ 0 h 5887652"/>
              <a:gd name="connsiteX10" fmla="*/ 4782936 w 4782936"/>
              <a:gd name="connsiteY10" fmla="*/ 646651 h 5887652"/>
              <a:gd name="connsiteX11" fmla="*/ 4782936 w 4782936"/>
              <a:gd name="connsiteY11" fmla="*/ 1114915 h 5887652"/>
              <a:gd name="connsiteX12" fmla="*/ 4782936 w 4782936"/>
              <a:gd name="connsiteY12" fmla="*/ 1672373 h 5887652"/>
              <a:gd name="connsiteX13" fmla="*/ 4782936 w 4782936"/>
              <a:gd name="connsiteY13" fmla="*/ 2140637 h 5887652"/>
              <a:gd name="connsiteX14" fmla="*/ 4782936 w 4782936"/>
              <a:gd name="connsiteY14" fmla="*/ 2564305 h 5887652"/>
              <a:gd name="connsiteX15" fmla="*/ 4782936 w 4782936"/>
              <a:gd name="connsiteY15" fmla="*/ 3121763 h 5887652"/>
              <a:gd name="connsiteX16" fmla="*/ 4782936 w 4782936"/>
              <a:gd name="connsiteY16" fmla="*/ 3634624 h 5887652"/>
              <a:gd name="connsiteX17" fmla="*/ 4782936 w 4782936"/>
              <a:gd name="connsiteY17" fmla="*/ 4459661 h 5887652"/>
              <a:gd name="connsiteX18" fmla="*/ 4259203 w 4782936"/>
              <a:gd name="connsiteY18" fmla="*/ 4459661 h 5887652"/>
              <a:gd name="connsiteX19" fmla="*/ 3816045 w 4782936"/>
              <a:gd name="connsiteY19" fmla="*/ 4459661 h 5887652"/>
              <a:gd name="connsiteX20" fmla="*/ 3332599 w 4782936"/>
              <a:gd name="connsiteY20" fmla="*/ 4459661 h 5887652"/>
              <a:gd name="connsiteX21" fmla="*/ 2768579 w 4782936"/>
              <a:gd name="connsiteY21" fmla="*/ 4459661 h 5887652"/>
              <a:gd name="connsiteX22" fmla="*/ 2768579 w 4782936"/>
              <a:gd name="connsiteY22" fmla="*/ 4797262 h 5887652"/>
              <a:gd name="connsiteX23" fmla="*/ 2768579 w 4782936"/>
              <a:gd name="connsiteY23" fmla="*/ 5108894 h 5887652"/>
              <a:gd name="connsiteX24" fmla="*/ 3047591 w 4782936"/>
              <a:gd name="connsiteY24" fmla="*/ 5108894 h 5887652"/>
              <a:gd name="connsiteX25" fmla="*/ 2706407 w 4782936"/>
              <a:gd name="connsiteY25" fmla="*/ 5513848 h 5887652"/>
              <a:gd name="connsiteX26" fmla="*/ 2391468 w 4782936"/>
              <a:gd name="connsiteY26" fmla="*/ 5887652 h 5887652"/>
              <a:gd name="connsiteX27" fmla="*/ 2083090 w 4782936"/>
              <a:gd name="connsiteY27" fmla="*/ 5521636 h 5887652"/>
              <a:gd name="connsiteX28" fmla="*/ 1735345 w 4782936"/>
              <a:gd name="connsiteY28" fmla="*/ 5108894 h 5887652"/>
              <a:gd name="connsiteX29" fmla="*/ 2014357 w 4782936"/>
              <a:gd name="connsiteY29" fmla="*/ 5108894 h 5887652"/>
              <a:gd name="connsiteX30" fmla="*/ 2014357 w 4782936"/>
              <a:gd name="connsiteY30" fmla="*/ 4784278 h 5887652"/>
              <a:gd name="connsiteX31" fmla="*/ 2014357 w 4782936"/>
              <a:gd name="connsiteY31" fmla="*/ 4459661 h 5887652"/>
              <a:gd name="connsiteX32" fmla="*/ 1551055 w 4782936"/>
              <a:gd name="connsiteY32" fmla="*/ 4459661 h 5887652"/>
              <a:gd name="connsiteX33" fmla="*/ 1067609 w 4782936"/>
              <a:gd name="connsiteY33" fmla="*/ 4459661 h 5887652"/>
              <a:gd name="connsiteX34" fmla="*/ 543876 w 4782936"/>
              <a:gd name="connsiteY34" fmla="*/ 4459661 h 5887652"/>
              <a:gd name="connsiteX35" fmla="*/ 0 w 4782936"/>
              <a:gd name="connsiteY35" fmla="*/ 4459661 h 5887652"/>
              <a:gd name="connsiteX36" fmla="*/ 0 w 4782936"/>
              <a:gd name="connsiteY36" fmla="*/ 3902203 h 5887652"/>
              <a:gd name="connsiteX37" fmla="*/ 0 w 4782936"/>
              <a:gd name="connsiteY37" fmla="*/ 3478536 h 5887652"/>
              <a:gd name="connsiteX38" fmla="*/ 0 w 4782936"/>
              <a:gd name="connsiteY38" fmla="*/ 2965675 h 5887652"/>
              <a:gd name="connsiteX39" fmla="*/ 0 w 4782936"/>
              <a:gd name="connsiteY39" fmla="*/ 2452814 h 5887652"/>
              <a:gd name="connsiteX40" fmla="*/ 0 w 4782936"/>
              <a:gd name="connsiteY40" fmla="*/ 2029146 h 5887652"/>
              <a:gd name="connsiteX41" fmla="*/ 0 w 4782936"/>
              <a:gd name="connsiteY41" fmla="*/ 1516285 h 5887652"/>
              <a:gd name="connsiteX42" fmla="*/ 0 w 4782936"/>
              <a:gd name="connsiteY42" fmla="*/ 1048020 h 5887652"/>
              <a:gd name="connsiteX43" fmla="*/ 0 w 4782936"/>
              <a:gd name="connsiteY43" fmla="*/ 624353 h 5887652"/>
              <a:gd name="connsiteX44" fmla="*/ 0 w 4782936"/>
              <a:gd name="connsiteY44" fmla="*/ 0 h 58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5887652"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836560" y="184242"/>
                  <a:pt x="4742641" y="516116"/>
                  <a:pt x="4782936" y="646651"/>
                </a:cubicBezTo>
                <a:cubicBezTo>
                  <a:pt x="4823231" y="777186"/>
                  <a:pt x="4733838" y="886785"/>
                  <a:pt x="4782936" y="1114915"/>
                </a:cubicBezTo>
                <a:cubicBezTo>
                  <a:pt x="4832034" y="1343045"/>
                  <a:pt x="4757502" y="1488430"/>
                  <a:pt x="4782936" y="1672373"/>
                </a:cubicBezTo>
                <a:cubicBezTo>
                  <a:pt x="4808370" y="1856316"/>
                  <a:pt x="4777913" y="2026358"/>
                  <a:pt x="4782936" y="2140637"/>
                </a:cubicBezTo>
                <a:cubicBezTo>
                  <a:pt x="4787959" y="2254916"/>
                  <a:pt x="4775762" y="2384355"/>
                  <a:pt x="4782936" y="2564305"/>
                </a:cubicBezTo>
                <a:cubicBezTo>
                  <a:pt x="4790110" y="2744255"/>
                  <a:pt x="4741107" y="2848872"/>
                  <a:pt x="4782936" y="3121763"/>
                </a:cubicBezTo>
                <a:cubicBezTo>
                  <a:pt x="4824765" y="3394654"/>
                  <a:pt x="4722731" y="3457503"/>
                  <a:pt x="4782936" y="3634624"/>
                </a:cubicBezTo>
                <a:cubicBezTo>
                  <a:pt x="4843141" y="3811745"/>
                  <a:pt x="4767538" y="4130419"/>
                  <a:pt x="4782936" y="4459661"/>
                </a:cubicBezTo>
                <a:cubicBezTo>
                  <a:pt x="4545927" y="4460465"/>
                  <a:pt x="4401018" y="4446739"/>
                  <a:pt x="4259203" y="4459661"/>
                </a:cubicBezTo>
                <a:cubicBezTo>
                  <a:pt x="4117388" y="4472583"/>
                  <a:pt x="3955612" y="4459051"/>
                  <a:pt x="3816045" y="4459661"/>
                </a:cubicBezTo>
                <a:cubicBezTo>
                  <a:pt x="3676478" y="4460271"/>
                  <a:pt x="3528603" y="4431091"/>
                  <a:pt x="3332599" y="4459661"/>
                </a:cubicBezTo>
                <a:cubicBezTo>
                  <a:pt x="3136595" y="4488231"/>
                  <a:pt x="2967410" y="4449781"/>
                  <a:pt x="2768579" y="4459661"/>
                </a:cubicBezTo>
                <a:cubicBezTo>
                  <a:pt x="2796646" y="4621733"/>
                  <a:pt x="2737444" y="4692188"/>
                  <a:pt x="2768579" y="4797262"/>
                </a:cubicBezTo>
                <a:cubicBezTo>
                  <a:pt x="2799714" y="4902336"/>
                  <a:pt x="2746593" y="5000562"/>
                  <a:pt x="2768579" y="5108894"/>
                </a:cubicBezTo>
                <a:cubicBezTo>
                  <a:pt x="2830748" y="5105319"/>
                  <a:pt x="2931436" y="5110292"/>
                  <a:pt x="3047591" y="5108894"/>
                </a:cubicBezTo>
                <a:cubicBezTo>
                  <a:pt x="2918610" y="5324818"/>
                  <a:pt x="2852732" y="5313551"/>
                  <a:pt x="2706407" y="5513848"/>
                </a:cubicBezTo>
                <a:cubicBezTo>
                  <a:pt x="2560082" y="5714145"/>
                  <a:pt x="2426858" y="5765729"/>
                  <a:pt x="2391468" y="5887652"/>
                </a:cubicBezTo>
                <a:cubicBezTo>
                  <a:pt x="2279035" y="5763679"/>
                  <a:pt x="2184713" y="5591860"/>
                  <a:pt x="2083090" y="5521636"/>
                </a:cubicBezTo>
                <a:cubicBezTo>
                  <a:pt x="1981467" y="5451412"/>
                  <a:pt x="1872999" y="5190939"/>
                  <a:pt x="1735345" y="5108894"/>
                </a:cubicBezTo>
                <a:cubicBezTo>
                  <a:pt x="1816251" y="5080274"/>
                  <a:pt x="1921925" y="5113047"/>
                  <a:pt x="2014357" y="5108894"/>
                </a:cubicBezTo>
                <a:cubicBezTo>
                  <a:pt x="1999323" y="5013988"/>
                  <a:pt x="2035368" y="4932640"/>
                  <a:pt x="2014357" y="4784278"/>
                </a:cubicBezTo>
                <a:cubicBezTo>
                  <a:pt x="1993346" y="4635916"/>
                  <a:pt x="2024435" y="4619193"/>
                  <a:pt x="2014357" y="4459661"/>
                </a:cubicBezTo>
                <a:cubicBezTo>
                  <a:pt x="1907458" y="4510758"/>
                  <a:pt x="1740600" y="4411060"/>
                  <a:pt x="1551055" y="4459661"/>
                </a:cubicBezTo>
                <a:cubicBezTo>
                  <a:pt x="1361510" y="4508262"/>
                  <a:pt x="1181034" y="4417132"/>
                  <a:pt x="1067609" y="4459661"/>
                </a:cubicBezTo>
                <a:cubicBezTo>
                  <a:pt x="954184" y="4502190"/>
                  <a:pt x="784555" y="4405320"/>
                  <a:pt x="543876" y="4459661"/>
                </a:cubicBezTo>
                <a:cubicBezTo>
                  <a:pt x="303197" y="4514002"/>
                  <a:pt x="204577" y="4446362"/>
                  <a:pt x="0" y="4459661"/>
                </a:cubicBezTo>
                <a:cubicBezTo>
                  <a:pt x="-22592" y="4346968"/>
                  <a:pt x="12043" y="4040418"/>
                  <a:pt x="0" y="3902203"/>
                </a:cubicBezTo>
                <a:cubicBezTo>
                  <a:pt x="-12043" y="3763988"/>
                  <a:pt x="15458" y="3655463"/>
                  <a:pt x="0" y="3478536"/>
                </a:cubicBezTo>
                <a:cubicBezTo>
                  <a:pt x="-15458" y="3301609"/>
                  <a:pt x="52222" y="3122719"/>
                  <a:pt x="0" y="2965675"/>
                </a:cubicBezTo>
                <a:cubicBezTo>
                  <a:pt x="-52222" y="2808631"/>
                  <a:pt x="4874" y="2662387"/>
                  <a:pt x="0" y="2452814"/>
                </a:cubicBezTo>
                <a:cubicBezTo>
                  <a:pt x="-4874" y="2243241"/>
                  <a:pt x="19327" y="2186826"/>
                  <a:pt x="0" y="2029146"/>
                </a:cubicBezTo>
                <a:cubicBezTo>
                  <a:pt x="-19327" y="1871466"/>
                  <a:pt x="42559" y="1678624"/>
                  <a:pt x="0" y="1516285"/>
                </a:cubicBezTo>
                <a:cubicBezTo>
                  <a:pt x="-42559" y="1353946"/>
                  <a:pt x="55766" y="1244992"/>
                  <a:pt x="0" y="1048020"/>
                </a:cubicBezTo>
                <a:cubicBezTo>
                  <a:pt x="-55766" y="851049"/>
                  <a:pt x="27525" y="772873"/>
                  <a:pt x="0" y="624353"/>
                </a:cubicBezTo>
                <a:cubicBezTo>
                  <a:pt x="-27525" y="475833"/>
                  <a:pt x="43298" y="229791"/>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6" name="Image 5">
            <a:extLst>
              <a:ext uri="{FF2B5EF4-FFF2-40B4-BE49-F238E27FC236}">
                <a16:creationId xmlns:a16="http://schemas.microsoft.com/office/drawing/2014/main" id="{439EE2E2-5608-F356-8C8C-72220EDC9086}"/>
              </a:ext>
            </a:extLst>
          </p:cNvPr>
          <p:cNvPicPr>
            <a:picLocks noChangeAspect="1"/>
          </p:cNvPicPr>
          <p:nvPr/>
        </p:nvPicPr>
        <p:blipFill>
          <a:blip r:embed="rId3"/>
          <a:stretch>
            <a:fillRect/>
          </a:stretch>
        </p:blipFill>
        <p:spPr>
          <a:xfrm>
            <a:off x="5194865" y="354964"/>
            <a:ext cx="2381075" cy="5589258"/>
          </a:xfrm>
          <a:prstGeom prst="rect">
            <a:avLst/>
          </a:prstGeom>
          <a:ln>
            <a:solidFill>
              <a:srgbClr val="4D4D4D"/>
            </a:solidFill>
          </a:ln>
        </p:spPr>
      </p:pic>
      <p:sp>
        <p:nvSpPr>
          <p:cNvPr id="13" name="Rectangle 12">
            <a:extLst>
              <a:ext uri="{FF2B5EF4-FFF2-40B4-BE49-F238E27FC236}">
                <a16:creationId xmlns:a16="http://schemas.microsoft.com/office/drawing/2014/main" id="{168D2FDF-523A-0E55-20B6-100BBD146EBC}"/>
              </a:ext>
            </a:extLst>
          </p:cNvPr>
          <p:cNvSpPr/>
          <p:nvPr/>
        </p:nvSpPr>
        <p:spPr>
          <a:xfrm>
            <a:off x="5989319" y="1917700"/>
            <a:ext cx="1581143" cy="402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8966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3EAEEC-FFBC-E668-9442-8658A33B6FC8}"/>
              </a:ext>
            </a:extLst>
          </p:cNvPr>
          <p:cNvSpPr txBox="1"/>
          <p:nvPr/>
        </p:nvSpPr>
        <p:spPr>
          <a:xfrm rot="18277776">
            <a:off x="-2103353" y="4995068"/>
            <a:ext cx="11725104" cy="974635"/>
          </a:xfrm>
          <a:prstGeom prst="rect">
            <a:avLst/>
          </a:prstGeom>
          <a:noFill/>
        </p:spPr>
        <p:txBody>
          <a:bodyPr wrap="square" rtlCol="0">
            <a:spAutoFit/>
          </a:bodyPr>
          <a:lstStyle/>
          <a:p>
            <a:pPr algn="ctr"/>
            <a:r>
              <a:rPr lang="fr-FR" sz="4800" dirty="0">
                <a:solidFill>
                  <a:srgbClr val="4D4D4D"/>
                </a:solidFill>
              </a:rPr>
              <a:t>Benne et panneau TOUT-VENANT </a:t>
            </a:r>
            <a:r>
              <a:rPr lang="fr-FR" sz="4800">
                <a:solidFill>
                  <a:srgbClr val="4D4D4D"/>
                </a:solidFill>
              </a:rPr>
              <a:t>(DIB)</a:t>
            </a:r>
            <a:endParaRPr lang="fr-FR" sz="4800" dirty="0">
              <a:solidFill>
                <a:srgbClr val="4D4D4D"/>
              </a:solidFill>
            </a:endParaRPr>
          </a:p>
        </p:txBody>
      </p:sp>
    </p:spTree>
    <p:extLst>
      <p:ext uri="{BB962C8B-B14F-4D97-AF65-F5344CB8AC3E}">
        <p14:creationId xmlns:p14="http://schemas.microsoft.com/office/powerpoint/2010/main" val="2553214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a:extLst>
              <a:ext uri="{FF2B5EF4-FFF2-40B4-BE49-F238E27FC236}">
                <a16:creationId xmlns:a16="http://schemas.microsoft.com/office/drawing/2014/main" id="{825D85F7-5168-79A6-13DD-1C0D17588C4A}"/>
              </a:ext>
            </a:extLst>
          </p:cNvPr>
          <p:cNvGrpSpPr/>
          <p:nvPr/>
        </p:nvGrpSpPr>
        <p:grpSpPr>
          <a:xfrm>
            <a:off x="432788" y="202938"/>
            <a:ext cx="6886725" cy="1164050"/>
            <a:chOff x="398282" y="728834"/>
            <a:chExt cx="6886725" cy="1164050"/>
          </a:xfrm>
        </p:grpSpPr>
        <p:pic>
          <p:nvPicPr>
            <p:cNvPr id="33" name="Image 32">
              <a:extLst>
                <a:ext uri="{FF2B5EF4-FFF2-40B4-BE49-F238E27FC236}">
                  <a16:creationId xmlns:a16="http://schemas.microsoft.com/office/drawing/2014/main" id="{2541A0F4-D7F7-C38A-AA1A-06A21E22FD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887180" y="1125939"/>
              <a:ext cx="455764" cy="339890"/>
            </a:xfrm>
            <a:prstGeom prst="rect">
              <a:avLst/>
            </a:prstGeom>
          </p:spPr>
        </p:pic>
        <p:sp>
          <p:nvSpPr>
            <p:cNvPr id="34" name="Rectangle : coins arrondis 33">
              <a:extLst>
                <a:ext uri="{FF2B5EF4-FFF2-40B4-BE49-F238E27FC236}">
                  <a16:creationId xmlns:a16="http://schemas.microsoft.com/office/drawing/2014/main" id="{E7DE6445-EC79-3DDE-1021-52B6D028B1A3}"/>
                </a:ext>
              </a:extLst>
            </p:cNvPr>
            <p:cNvSpPr/>
            <p:nvPr/>
          </p:nvSpPr>
          <p:spPr>
            <a:xfrm>
              <a:off x="398282" y="728834"/>
              <a:ext cx="6694098" cy="1164050"/>
            </a:xfrm>
            <a:prstGeom prst="roundRect">
              <a:avLst>
                <a:gd name="adj" fmla="val 6953"/>
              </a:avLst>
            </a:prstGeom>
            <a:noFill/>
            <a:ln w="38100">
              <a:solidFill>
                <a:srgbClr val="4F4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ZoneTexte 34">
            <a:extLst>
              <a:ext uri="{FF2B5EF4-FFF2-40B4-BE49-F238E27FC236}">
                <a16:creationId xmlns:a16="http://schemas.microsoft.com/office/drawing/2014/main" id="{76DF270E-E9B2-2EC6-C117-32CAC5669BEB}"/>
              </a:ext>
            </a:extLst>
          </p:cNvPr>
          <p:cNvSpPr txBox="1"/>
          <p:nvPr/>
        </p:nvSpPr>
        <p:spPr>
          <a:xfrm>
            <a:off x="979442" y="562057"/>
            <a:ext cx="5791290" cy="400110"/>
          </a:xfrm>
          <a:prstGeom prst="rect">
            <a:avLst/>
          </a:prstGeom>
          <a:noFill/>
        </p:spPr>
        <p:txBody>
          <a:bodyPr wrap="square" rtlCol="0">
            <a:spAutoFit/>
          </a:bodyPr>
          <a:lstStyle/>
          <a:p>
            <a:pPr algn="ctr"/>
            <a:r>
              <a:rPr lang="fr-FR" sz="2000" i="1" dirty="0"/>
              <a:t>Découper chacune des vignettes (avec sa légende)</a:t>
            </a:r>
          </a:p>
        </p:txBody>
      </p:sp>
      <p:grpSp>
        <p:nvGrpSpPr>
          <p:cNvPr id="77" name="Groupe 76">
            <a:extLst>
              <a:ext uri="{FF2B5EF4-FFF2-40B4-BE49-F238E27FC236}">
                <a16:creationId xmlns:a16="http://schemas.microsoft.com/office/drawing/2014/main" id="{A8AFEB62-A88E-A6A0-4DBB-E3B866D96CBB}"/>
              </a:ext>
            </a:extLst>
          </p:cNvPr>
          <p:cNvGrpSpPr/>
          <p:nvPr/>
        </p:nvGrpSpPr>
        <p:grpSpPr>
          <a:xfrm>
            <a:off x="-4392" y="3985866"/>
            <a:ext cx="2271152" cy="1825147"/>
            <a:chOff x="-4392" y="3985866"/>
            <a:chExt cx="2271152" cy="1825147"/>
          </a:xfrm>
        </p:grpSpPr>
        <p:pic>
          <p:nvPicPr>
            <p:cNvPr id="56" name="Image 55" descr="Une image contenant bois, Planche, contre-plaqué, travail du bois&#10;&#10;Description générée automatiquement">
              <a:extLst>
                <a:ext uri="{FF2B5EF4-FFF2-40B4-BE49-F238E27FC236}">
                  <a16:creationId xmlns:a16="http://schemas.microsoft.com/office/drawing/2014/main" id="{C4B9174D-F8E0-E4CD-7FBE-90FA7F18CBC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799" y="3985866"/>
              <a:ext cx="2255961" cy="1693235"/>
            </a:xfrm>
            <a:prstGeom prst="rect">
              <a:avLst/>
            </a:prstGeom>
            <a:ln>
              <a:solidFill>
                <a:srgbClr val="4D4D4D"/>
              </a:solidFill>
            </a:ln>
          </p:spPr>
        </p:pic>
        <p:sp>
          <p:nvSpPr>
            <p:cNvPr id="57" name="ZoneTexte 56">
              <a:extLst>
                <a:ext uri="{FF2B5EF4-FFF2-40B4-BE49-F238E27FC236}">
                  <a16:creationId xmlns:a16="http://schemas.microsoft.com/office/drawing/2014/main" id="{3BC2E9A5-6449-E04D-406A-2817645ED593}"/>
                </a:ext>
              </a:extLst>
            </p:cNvPr>
            <p:cNvSpPr txBox="1"/>
            <p:nvPr/>
          </p:nvSpPr>
          <p:spPr>
            <a:xfrm>
              <a:off x="-4392" y="5472459"/>
              <a:ext cx="2270545"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Cloisons</a:t>
              </a:r>
            </a:p>
          </p:txBody>
        </p:sp>
      </p:grpSp>
      <p:grpSp>
        <p:nvGrpSpPr>
          <p:cNvPr id="78" name="Groupe 77">
            <a:extLst>
              <a:ext uri="{FF2B5EF4-FFF2-40B4-BE49-F238E27FC236}">
                <a16:creationId xmlns:a16="http://schemas.microsoft.com/office/drawing/2014/main" id="{491C70A0-A554-D52C-BD9F-9EDAEAD84409}"/>
              </a:ext>
            </a:extLst>
          </p:cNvPr>
          <p:cNvGrpSpPr/>
          <p:nvPr/>
        </p:nvGrpSpPr>
        <p:grpSpPr>
          <a:xfrm>
            <a:off x="-4392" y="1828800"/>
            <a:ext cx="2270546" cy="1822919"/>
            <a:chOff x="-4392" y="1828800"/>
            <a:chExt cx="2270546" cy="1822919"/>
          </a:xfrm>
        </p:grpSpPr>
        <p:pic>
          <p:nvPicPr>
            <p:cNvPr id="45" name="Image 44" descr="Une image contenant bâtiment, en bois, plafond, bois&#10;&#10;Description générée automatiquement">
              <a:extLst>
                <a:ext uri="{FF2B5EF4-FFF2-40B4-BE49-F238E27FC236}">
                  <a16:creationId xmlns:a16="http://schemas.microsoft.com/office/drawing/2014/main" id="{DAEB1500-38F9-26D1-0EFD-44CB2681FE9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91" y="1828800"/>
              <a:ext cx="2270545" cy="1513697"/>
            </a:xfrm>
            <a:prstGeom prst="rect">
              <a:avLst/>
            </a:prstGeom>
            <a:ln>
              <a:solidFill>
                <a:srgbClr val="4D4D4D"/>
              </a:solidFill>
            </a:ln>
          </p:spPr>
        </p:pic>
        <p:sp>
          <p:nvSpPr>
            <p:cNvPr id="58" name="ZoneTexte 57">
              <a:extLst>
                <a:ext uri="{FF2B5EF4-FFF2-40B4-BE49-F238E27FC236}">
                  <a16:creationId xmlns:a16="http://schemas.microsoft.com/office/drawing/2014/main" id="{E1A4D934-4A39-9AD4-1CD2-E45F1DC8871A}"/>
                </a:ext>
              </a:extLst>
            </p:cNvPr>
            <p:cNvSpPr txBox="1"/>
            <p:nvPr/>
          </p:nvSpPr>
          <p:spPr>
            <a:xfrm>
              <a:off x="-4392" y="3343942"/>
              <a:ext cx="2270545" cy="307777"/>
            </a:xfrm>
            <a:prstGeom prst="rect">
              <a:avLst/>
            </a:prstGeom>
            <a:solidFill>
              <a:schemeClr val="bg1"/>
            </a:solidFill>
            <a:ln>
              <a:solidFill>
                <a:srgbClr val="4D4D4D"/>
              </a:solidFill>
            </a:ln>
          </p:spPr>
          <p:txBody>
            <a:bodyPr wrap="square" rtlCol="0">
              <a:spAutoFit/>
            </a:bodyPr>
            <a:lstStyle/>
            <a:p>
              <a:pPr algn="ctr"/>
              <a:r>
                <a:rPr lang="fr-FR" sz="1400" b="1" dirty="0">
                  <a:solidFill>
                    <a:srgbClr val="4D4D4D"/>
                  </a:solidFill>
                </a:rPr>
                <a:t>Eléments de charpente</a:t>
              </a:r>
            </a:p>
          </p:txBody>
        </p:sp>
      </p:grpSp>
      <p:grpSp>
        <p:nvGrpSpPr>
          <p:cNvPr id="79" name="Groupe 78">
            <a:extLst>
              <a:ext uri="{FF2B5EF4-FFF2-40B4-BE49-F238E27FC236}">
                <a16:creationId xmlns:a16="http://schemas.microsoft.com/office/drawing/2014/main" id="{344EC365-16C9-CAFA-32A2-D2CE6F54847C}"/>
              </a:ext>
            </a:extLst>
          </p:cNvPr>
          <p:cNvGrpSpPr/>
          <p:nvPr/>
        </p:nvGrpSpPr>
        <p:grpSpPr>
          <a:xfrm>
            <a:off x="2697908" y="1828800"/>
            <a:ext cx="2268000" cy="1833142"/>
            <a:chOff x="2697908" y="1828800"/>
            <a:chExt cx="2268000" cy="1833142"/>
          </a:xfrm>
        </p:grpSpPr>
        <p:pic>
          <p:nvPicPr>
            <p:cNvPr id="51" name="Image 50" descr="Une image contenant mur, intérieur, Sac plastique, Sac poubelle&#10;&#10;Description générée automatiquement">
              <a:extLst>
                <a:ext uri="{FF2B5EF4-FFF2-40B4-BE49-F238E27FC236}">
                  <a16:creationId xmlns:a16="http://schemas.microsoft.com/office/drawing/2014/main" id="{E952DD3C-8133-0397-EDA1-8A0AFC6F0D4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701611" y="1828800"/>
              <a:ext cx="2264297" cy="1524383"/>
            </a:xfrm>
            <a:prstGeom prst="rect">
              <a:avLst/>
            </a:prstGeom>
            <a:ln>
              <a:solidFill>
                <a:srgbClr val="4D4D4D"/>
              </a:solidFill>
            </a:ln>
          </p:spPr>
        </p:pic>
        <p:sp>
          <p:nvSpPr>
            <p:cNvPr id="59" name="ZoneTexte 58">
              <a:extLst>
                <a:ext uri="{FF2B5EF4-FFF2-40B4-BE49-F238E27FC236}">
                  <a16:creationId xmlns:a16="http://schemas.microsoft.com/office/drawing/2014/main" id="{E9169F0E-9C27-FD0D-D43C-9B52D48DF16B}"/>
                </a:ext>
              </a:extLst>
            </p:cNvPr>
            <p:cNvSpPr txBox="1"/>
            <p:nvPr/>
          </p:nvSpPr>
          <p:spPr>
            <a:xfrm>
              <a:off x="2697908" y="3353716"/>
              <a:ext cx="2268000" cy="308226"/>
            </a:xfrm>
            <a:prstGeom prst="rect">
              <a:avLst/>
            </a:prstGeom>
            <a:solidFill>
              <a:schemeClr val="bg1"/>
            </a:solidFill>
            <a:ln>
              <a:solidFill>
                <a:srgbClr val="4D4D4D"/>
              </a:solidFill>
            </a:ln>
          </p:spPr>
          <p:txBody>
            <a:bodyPr wrap="square" rtlCol="0">
              <a:spAutoFit/>
            </a:bodyPr>
            <a:lstStyle/>
            <a:p>
              <a:pPr algn="ctr"/>
              <a:r>
                <a:rPr lang="fr-FR" sz="1403" b="1" dirty="0">
                  <a:solidFill>
                    <a:srgbClr val="4D4D4D"/>
                  </a:solidFill>
                </a:rPr>
                <a:t>Déchets mélangés</a:t>
              </a:r>
            </a:p>
          </p:txBody>
        </p:sp>
      </p:grpSp>
      <p:grpSp>
        <p:nvGrpSpPr>
          <p:cNvPr id="76" name="Groupe 75">
            <a:extLst>
              <a:ext uri="{FF2B5EF4-FFF2-40B4-BE49-F238E27FC236}">
                <a16:creationId xmlns:a16="http://schemas.microsoft.com/office/drawing/2014/main" id="{52C4EEA5-AF83-EF96-895A-4CA3C8B4C40B}"/>
              </a:ext>
            </a:extLst>
          </p:cNvPr>
          <p:cNvGrpSpPr/>
          <p:nvPr/>
        </p:nvGrpSpPr>
        <p:grpSpPr>
          <a:xfrm>
            <a:off x="2692917" y="3984271"/>
            <a:ext cx="2279856" cy="1845973"/>
            <a:chOff x="2692917" y="3984271"/>
            <a:chExt cx="2279856" cy="1845973"/>
          </a:xfrm>
        </p:grpSpPr>
        <p:pic>
          <p:nvPicPr>
            <p:cNvPr id="52" name="Image 51" descr="Une image contenant tuyau, Pièce auto, sol, métal&#10;&#10;Description générée automatiquement">
              <a:extLst>
                <a:ext uri="{FF2B5EF4-FFF2-40B4-BE49-F238E27FC236}">
                  <a16:creationId xmlns:a16="http://schemas.microsoft.com/office/drawing/2014/main" id="{F861FB0A-DF04-889C-709D-B4482EA4CA9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701003" y="3984271"/>
              <a:ext cx="2271770" cy="1414049"/>
            </a:xfrm>
            <a:prstGeom prst="rect">
              <a:avLst/>
            </a:prstGeom>
            <a:ln>
              <a:solidFill>
                <a:srgbClr val="4D4D4D"/>
              </a:solidFill>
            </a:ln>
          </p:spPr>
        </p:pic>
        <p:sp>
          <p:nvSpPr>
            <p:cNvPr id="60" name="ZoneTexte 59">
              <a:extLst>
                <a:ext uri="{FF2B5EF4-FFF2-40B4-BE49-F238E27FC236}">
                  <a16:creationId xmlns:a16="http://schemas.microsoft.com/office/drawing/2014/main" id="{311EC033-E67D-F55B-6621-D2502BBC563D}"/>
                </a:ext>
              </a:extLst>
            </p:cNvPr>
            <p:cNvSpPr txBox="1"/>
            <p:nvPr/>
          </p:nvSpPr>
          <p:spPr>
            <a:xfrm>
              <a:off x="2692917" y="5354589"/>
              <a:ext cx="2279856" cy="475655"/>
            </a:xfrm>
            <a:prstGeom prst="rect">
              <a:avLst/>
            </a:prstGeom>
            <a:solidFill>
              <a:schemeClr val="bg1"/>
            </a:solidFill>
            <a:ln>
              <a:solidFill>
                <a:srgbClr val="4D4D4D"/>
              </a:solidFill>
            </a:ln>
          </p:spPr>
          <p:txBody>
            <a:bodyPr wrap="square" rtlCol="0">
              <a:spAutoFit/>
            </a:bodyPr>
            <a:lstStyle/>
            <a:p>
              <a:pPr algn="ctr"/>
              <a:r>
                <a:rPr lang="fr-FR" sz="1400" b="1" dirty="0">
                  <a:solidFill>
                    <a:srgbClr val="4D4D4D"/>
                  </a:solidFill>
                </a:rPr>
                <a:t>Laine de verre avec aluminium</a:t>
              </a:r>
            </a:p>
          </p:txBody>
        </p:sp>
      </p:grpSp>
      <p:grpSp>
        <p:nvGrpSpPr>
          <p:cNvPr id="80" name="Groupe 79">
            <a:extLst>
              <a:ext uri="{FF2B5EF4-FFF2-40B4-BE49-F238E27FC236}">
                <a16:creationId xmlns:a16="http://schemas.microsoft.com/office/drawing/2014/main" id="{EF3A5917-E50B-AA7A-3E37-28BBDA6DACEE}"/>
              </a:ext>
            </a:extLst>
          </p:cNvPr>
          <p:cNvGrpSpPr/>
          <p:nvPr/>
        </p:nvGrpSpPr>
        <p:grpSpPr>
          <a:xfrm>
            <a:off x="5288376" y="1820432"/>
            <a:ext cx="2268000" cy="1845657"/>
            <a:chOff x="5288376" y="1820432"/>
            <a:chExt cx="2268000" cy="1845657"/>
          </a:xfrm>
        </p:grpSpPr>
        <p:pic>
          <p:nvPicPr>
            <p:cNvPr id="53" name="Image 52" descr="Une image contenant sol, plein air, sac, accessoire&#10;&#10;Description générée automatiquement">
              <a:extLst>
                <a:ext uri="{FF2B5EF4-FFF2-40B4-BE49-F238E27FC236}">
                  <a16:creationId xmlns:a16="http://schemas.microsoft.com/office/drawing/2014/main" id="{AD8E7D41-E51E-ACC5-19FA-C3FC7AF4918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288376" y="1820432"/>
              <a:ext cx="2264298" cy="1532668"/>
            </a:xfrm>
            <a:prstGeom prst="rect">
              <a:avLst/>
            </a:prstGeom>
            <a:ln>
              <a:solidFill>
                <a:srgbClr val="4D4D4D"/>
              </a:solidFill>
            </a:ln>
          </p:spPr>
        </p:pic>
        <p:sp>
          <p:nvSpPr>
            <p:cNvPr id="61" name="ZoneTexte 60">
              <a:extLst>
                <a:ext uri="{FF2B5EF4-FFF2-40B4-BE49-F238E27FC236}">
                  <a16:creationId xmlns:a16="http://schemas.microsoft.com/office/drawing/2014/main" id="{E699459F-3B6D-6409-8C6C-FA4C62E5D273}"/>
                </a:ext>
              </a:extLst>
            </p:cNvPr>
            <p:cNvSpPr txBox="1"/>
            <p:nvPr/>
          </p:nvSpPr>
          <p:spPr>
            <a:xfrm>
              <a:off x="5288376" y="3357863"/>
              <a:ext cx="2268000" cy="308226"/>
            </a:xfrm>
            <a:prstGeom prst="rect">
              <a:avLst/>
            </a:prstGeom>
            <a:solidFill>
              <a:schemeClr val="bg1"/>
            </a:solidFill>
            <a:ln>
              <a:solidFill>
                <a:srgbClr val="4D4D4D"/>
              </a:solidFill>
            </a:ln>
          </p:spPr>
          <p:txBody>
            <a:bodyPr wrap="square" rtlCol="0">
              <a:spAutoFit/>
            </a:bodyPr>
            <a:lstStyle/>
            <a:p>
              <a:pPr algn="ctr"/>
              <a:r>
                <a:rPr lang="fr-FR" sz="1403" b="1" dirty="0">
                  <a:solidFill>
                    <a:srgbClr val="4D4D4D"/>
                  </a:solidFill>
                </a:rPr>
                <a:t>Sac plâtre vide</a:t>
              </a:r>
            </a:p>
          </p:txBody>
        </p:sp>
      </p:grpSp>
      <p:grpSp>
        <p:nvGrpSpPr>
          <p:cNvPr id="75" name="Groupe 74">
            <a:extLst>
              <a:ext uri="{FF2B5EF4-FFF2-40B4-BE49-F238E27FC236}">
                <a16:creationId xmlns:a16="http://schemas.microsoft.com/office/drawing/2014/main" id="{5E441F14-D504-6EEE-A6A9-3EFD9F783902}"/>
              </a:ext>
            </a:extLst>
          </p:cNvPr>
          <p:cNvGrpSpPr/>
          <p:nvPr/>
        </p:nvGrpSpPr>
        <p:grpSpPr>
          <a:xfrm>
            <a:off x="5276519" y="3974158"/>
            <a:ext cx="2289382" cy="1837923"/>
            <a:chOff x="5276519" y="3974158"/>
            <a:chExt cx="2289382" cy="1837923"/>
          </a:xfrm>
        </p:grpSpPr>
        <p:pic>
          <p:nvPicPr>
            <p:cNvPr id="46" name="Image 45">
              <a:extLst>
                <a:ext uri="{FF2B5EF4-FFF2-40B4-BE49-F238E27FC236}">
                  <a16:creationId xmlns:a16="http://schemas.microsoft.com/office/drawing/2014/main" id="{3B79579C-7594-944C-7718-A7C391ED0E55}"/>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5286543" y="3974158"/>
              <a:ext cx="2279358" cy="1591435"/>
            </a:xfrm>
            <a:prstGeom prst="rect">
              <a:avLst/>
            </a:prstGeom>
            <a:ln>
              <a:solidFill>
                <a:srgbClr val="4D4D4D"/>
              </a:solidFill>
            </a:ln>
          </p:spPr>
        </p:pic>
        <p:sp>
          <p:nvSpPr>
            <p:cNvPr id="62" name="ZoneTexte 61">
              <a:extLst>
                <a:ext uri="{FF2B5EF4-FFF2-40B4-BE49-F238E27FC236}">
                  <a16:creationId xmlns:a16="http://schemas.microsoft.com/office/drawing/2014/main" id="{386924C1-53CE-0781-6C4D-8BDA726C8277}"/>
                </a:ext>
              </a:extLst>
            </p:cNvPr>
            <p:cNvSpPr txBox="1"/>
            <p:nvPr/>
          </p:nvSpPr>
          <p:spPr>
            <a:xfrm>
              <a:off x="5276519" y="5473527"/>
              <a:ext cx="2279857"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Lames en composite</a:t>
              </a:r>
            </a:p>
          </p:txBody>
        </p:sp>
      </p:grpSp>
      <p:grpSp>
        <p:nvGrpSpPr>
          <p:cNvPr id="72" name="Groupe 71">
            <a:extLst>
              <a:ext uri="{FF2B5EF4-FFF2-40B4-BE49-F238E27FC236}">
                <a16:creationId xmlns:a16="http://schemas.microsoft.com/office/drawing/2014/main" id="{D1306FD2-44C2-5686-1415-0C9D1E268BAE}"/>
              </a:ext>
            </a:extLst>
          </p:cNvPr>
          <p:cNvGrpSpPr/>
          <p:nvPr/>
        </p:nvGrpSpPr>
        <p:grpSpPr>
          <a:xfrm>
            <a:off x="-5617" y="6343101"/>
            <a:ext cx="2268000" cy="1826507"/>
            <a:chOff x="-5617" y="6343101"/>
            <a:chExt cx="2268000" cy="1826507"/>
          </a:xfrm>
        </p:grpSpPr>
        <p:pic>
          <p:nvPicPr>
            <p:cNvPr id="54" name="Image 53" descr="Une image contenant papier, Produit en papier, lettre, Papier couché&#10;&#10;Description générée automatiquement">
              <a:extLst>
                <a:ext uri="{FF2B5EF4-FFF2-40B4-BE49-F238E27FC236}">
                  <a16:creationId xmlns:a16="http://schemas.microsoft.com/office/drawing/2014/main" id="{32DA8AB0-2B17-CD01-3109-45A15F872A1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670" y="6343101"/>
              <a:ext cx="2253713" cy="1527570"/>
            </a:xfrm>
            <a:prstGeom prst="rect">
              <a:avLst/>
            </a:prstGeom>
            <a:ln>
              <a:solidFill>
                <a:srgbClr val="4D4D4D"/>
              </a:solidFill>
            </a:ln>
          </p:spPr>
        </p:pic>
        <p:sp>
          <p:nvSpPr>
            <p:cNvPr id="63" name="ZoneTexte 62">
              <a:extLst>
                <a:ext uri="{FF2B5EF4-FFF2-40B4-BE49-F238E27FC236}">
                  <a16:creationId xmlns:a16="http://schemas.microsoft.com/office/drawing/2014/main" id="{476C862A-6D88-B026-61AD-4062FFD68725}"/>
                </a:ext>
              </a:extLst>
            </p:cNvPr>
            <p:cNvSpPr txBox="1"/>
            <p:nvPr/>
          </p:nvSpPr>
          <p:spPr>
            <a:xfrm>
              <a:off x="-5617" y="7834260"/>
              <a:ext cx="2268000"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Moquettes</a:t>
              </a:r>
            </a:p>
          </p:txBody>
        </p:sp>
      </p:grpSp>
      <p:grpSp>
        <p:nvGrpSpPr>
          <p:cNvPr id="73" name="Groupe 72">
            <a:extLst>
              <a:ext uri="{FF2B5EF4-FFF2-40B4-BE49-F238E27FC236}">
                <a16:creationId xmlns:a16="http://schemas.microsoft.com/office/drawing/2014/main" id="{4C3ADEFF-8D11-CC88-5197-3B9F0DA9E227}"/>
              </a:ext>
            </a:extLst>
          </p:cNvPr>
          <p:cNvGrpSpPr/>
          <p:nvPr/>
        </p:nvGrpSpPr>
        <p:grpSpPr>
          <a:xfrm>
            <a:off x="2692917" y="6346681"/>
            <a:ext cx="2287935" cy="1831012"/>
            <a:chOff x="2692917" y="6346681"/>
            <a:chExt cx="2287935" cy="1831012"/>
          </a:xfrm>
        </p:grpSpPr>
        <p:pic>
          <p:nvPicPr>
            <p:cNvPr id="47" name="Image 46">
              <a:extLst>
                <a:ext uri="{FF2B5EF4-FFF2-40B4-BE49-F238E27FC236}">
                  <a16:creationId xmlns:a16="http://schemas.microsoft.com/office/drawing/2014/main" id="{CC23318E-A3B1-8EC0-1806-6E7A39139A71}"/>
                </a:ext>
              </a:extLst>
            </p:cNvPr>
            <p:cNvPicPr>
              <a:picLocks noChangeAspect="1"/>
            </p:cNvPicPr>
            <p:nvPr/>
          </p:nvPicPr>
          <p:blipFill>
            <a:blip r:embed="rId11"/>
            <a:stretch>
              <a:fillRect/>
            </a:stretch>
          </p:blipFill>
          <p:spPr>
            <a:xfrm>
              <a:off x="2697908" y="6346681"/>
              <a:ext cx="2268000" cy="1751834"/>
            </a:xfrm>
            <a:prstGeom prst="rect">
              <a:avLst/>
            </a:prstGeom>
            <a:ln>
              <a:solidFill>
                <a:srgbClr val="4D4D4D"/>
              </a:solidFill>
            </a:ln>
          </p:spPr>
        </p:pic>
        <p:sp>
          <p:nvSpPr>
            <p:cNvPr id="64" name="ZoneTexte 63">
              <a:extLst>
                <a:ext uri="{FF2B5EF4-FFF2-40B4-BE49-F238E27FC236}">
                  <a16:creationId xmlns:a16="http://schemas.microsoft.com/office/drawing/2014/main" id="{556237EC-B75E-E340-9712-378EF922FAEB}"/>
                </a:ext>
              </a:extLst>
            </p:cNvPr>
            <p:cNvSpPr txBox="1"/>
            <p:nvPr/>
          </p:nvSpPr>
          <p:spPr>
            <a:xfrm>
              <a:off x="2692917" y="7869916"/>
              <a:ext cx="2287935" cy="307777"/>
            </a:xfrm>
            <a:prstGeom prst="rect">
              <a:avLst/>
            </a:prstGeom>
            <a:solidFill>
              <a:schemeClr val="bg1"/>
            </a:solidFill>
            <a:ln>
              <a:solidFill>
                <a:srgbClr val="4D4D4D"/>
              </a:solidFill>
            </a:ln>
          </p:spPr>
          <p:txBody>
            <a:bodyPr wrap="square" rtlCol="0">
              <a:spAutoFit/>
            </a:bodyPr>
            <a:lstStyle/>
            <a:p>
              <a:pPr algn="ctr"/>
              <a:r>
                <a:rPr lang="fr-FR" sz="1400" b="1" dirty="0">
                  <a:solidFill>
                    <a:srgbClr val="4D4D4D"/>
                  </a:solidFill>
                </a:rPr>
                <a:t>Membrane bitumineuse</a:t>
              </a:r>
            </a:p>
          </p:txBody>
        </p:sp>
      </p:grpSp>
      <p:grpSp>
        <p:nvGrpSpPr>
          <p:cNvPr id="70" name="Groupe 69">
            <a:extLst>
              <a:ext uri="{FF2B5EF4-FFF2-40B4-BE49-F238E27FC236}">
                <a16:creationId xmlns:a16="http://schemas.microsoft.com/office/drawing/2014/main" id="{197DD534-B74B-110F-9DD7-C8E18A1451FA}"/>
              </a:ext>
            </a:extLst>
          </p:cNvPr>
          <p:cNvGrpSpPr/>
          <p:nvPr/>
        </p:nvGrpSpPr>
        <p:grpSpPr>
          <a:xfrm>
            <a:off x="2689004" y="8863014"/>
            <a:ext cx="2277313" cy="1813128"/>
            <a:chOff x="2689004" y="8863014"/>
            <a:chExt cx="2277313" cy="1813128"/>
          </a:xfrm>
        </p:grpSpPr>
        <p:pic>
          <p:nvPicPr>
            <p:cNvPr id="50" name="Image 49" descr="Une image contenant personne, intérieur, mur&#10;&#10;Description générée automatiquement">
              <a:extLst>
                <a:ext uri="{FF2B5EF4-FFF2-40B4-BE49-F238E27FC236}">
                  <a16:creationId xmlns:a16="http://schemas.microsoft.com/office/drawing/2014/main" id="{1563D4AB-A046-3238-5A6F-D2A84BC5A67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699065" y="8863014"/>
              <a:ext cx="2267252" cy="1484100"/>
            </a:xfrm>
            <a:prstGeom prst="rect">
              <a:avLst/>
            </a:prstGeom>
            <a:ln>
              <a:solidFill>
                <a:srgbClr val="4D4D4D"/>
              </a:solidFill>
            </a:ln>
          </p:spPr>
        </p:pic>
        <p:sp>
          <p:nvSpPr>
            <p:cNvPr id="66" name="ZoneTexte 65">
              <a:extLst>
                <a:ext uri="{FF2B5EF4-FFF2-40B4-BE49-F238E27FC236}">
                  <a16:creationId xmlns:a16="http://schemas.microsoft.com/office/drawing/2014/main" id="{83293E25-6EE2-FDF8-FD88-3E97CE5AEEA1}"/>
                </a:ext>
              </a:extLst>
            </p:cNvPr>
            <p:cNvSpPr txBox="1"/>
            <p:nvPr/>
          </p:nvSpPr>
          <p:spPr>
            <a:xfrm>
              <a:off x="2689004" y="10337588"/>
              <a:ext cx="2276904"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Laine de verre</a:t>
              </a:r>
            </a:p>
          </p:txBody>
        </p:sp>
      </p:grpSp>
      <p:grpSp>
        <p:nvGrpSpPr>
          <p:cNvPr id="69" name="Groupe 68">
            <a:extLst>
              <a:ext uri="{FF2B5EF4-FFF2-40B4-BE49-F238E27FC236}">
                <a16:creationId xmlns:a16="http://schemas.microsoft.com/office/drawing/2014/main" id="{AA1153A0-3528-809A-A4F1-C6659C04D50A}"/>
              </a:ext>
            </a:extLst>
          </p:cNvPr>
          <p:cNvGrpSpPr/>
          <p:nvPr/>
        </p:nvGrpSpPr>
        <p:grpSpPr>
          <a:xfrm>
            <a:off x="5288376" y="8842234"/>
            <a:ext cx="2268000" cy="1836111"/>
            <a:chOff x="5288376" y="8842234"/>
            <a:chExt cx="2268000" cy="1836111"/>
          </a:xfrm>
        </p:grpSpPr>
        <p:pic>
          <p:nvPicPr>
            <p:cNvPr id="48" name="Image 47">
              <a:extLst>
                <a:ext uri="{FF2B5EF4-FFF2-40B4-BE49-F238E27FC236}">
                  <a16:creationId xmlns:a16="http://schemas.microsoft.com/office/drawing/2014/main" id="{3D5EBFCB-A84B-9B4A-A3F1-2BDF2ACB2FF3}"/>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5292692" y="8842234"/>
              <a:ext cx="2263684" cy="1655166"/>
            </a:xfrm>
            <a:prstGeom prst="rect">
              <a:avLst/>
            </a:prstGeom>
            <a:ln>
              <a:solidFill>
                <a:srgbClr val="4D4D4D"/>
              </a:solidFill>
            </a:ln>
          </p:spPr>
        </p:pic>
        <p:sp>
          <p:nvSpPr>
            <p:cNvPr id="67" name="ZoneTexte 66">
              <a:extLst>
                <a:ext uri="{FF2B5EF4-FFF2-40B4-BE49-F238E27FC236}">
                  <a16:creationId xmlns:a16="http://schemas.microsoft.com/office/drawing/2014/main" id="{4836A948-61F0-6E8C-2620-9B39FEEAA535}"/>
                </a:ext>
              </a:extLst>
            </p:cNvPr>
            <p:cNvSpPr txBox="1"/>
            <p:nvPr/>
          </p:nvSpPr>
          <p:spPr>
            <a:xfrm>
              <a:off x="5288376" y="10342997"/>
              <a:ext cx="2267182" cy="335348"/>
            </a:xfrm>
            <a:prstGeom prst="rect">
              <a:avLst/>
            </a:prstGeom>
            <a:solidFill>
              <a:schemeClr val="bg1"/>
            </a:solidFill>
            <a:ln>
              <a:solidFill>
                <a:srgbClr val="4D4D4D"/>
              </a:solidFill>
            </a:ln>
          </p:spPr>
          <p:txBody>
            <a:bodyPr wrap="square" rtlCol="0">
              <a:spAutoFit/>
            </a:bodyPr>
            <a:lstStyle/>
            <a:p>
              <a:pPr algn="ctr"/>
              <a:r>
                <a:rPr lang="fr-FR" sz="1579" b="1" dirty="0">
                  <a:solidFill>
                    <a:srgbClr val="4D4D4D"/>
                  </a:solidFill>
                </a:rPr>
                <a:t>Cloison alvéolaire</a:t>
              </a:r>
            </a:p>
          </p:txBody>
        </p:sp>
      </p:grpSp>
      <p:grpSp>
        <p:nvGrpSpPr>
          <p:cNvPr id="74" name="Groupe 73">
            <a:extLst>
              <a:ext uri="{FF2B5EF4-FFF2-40B4-BE49-F238E27FC236}">
                <a16:creationId xmlns:a16="http://schemas.microsoft.com/office/drawing/2014/main" id="{F7266800-0C29-24A9-417F-A91484F813F3}"/>
              </a:ext>
            </a:extLst>
          </p:cNvPr>
          <p:cNvGrpSpPr/>
          <p:nvPr/>
        </p:nvGrpSpPr>
        <p:grpSpPr>
          <a:xfrm>
            <a:off x="5285220" y="6343101"/>
            <a:ext cx="2280235" cy="1825242"/>
            <a:chOff x="5285220" y="6343101"/>
            <a:chExt cx="2280235" cy="1825242"/>
          </a:xfrm>
        </p:grpSpPr>
        <p:pic>
          <p:nvPicPr>
            <p:cNvPr id="49" name="Image 48" descr="Une image contenant mur, personne, intérieur, homme&#10;&#10;Description générée automatiquement">
              <a:extLst>
                <a:ext uri="{FF2B5EF4-FFF2-40B4-BE49-F238E27FC236}">
                  <a16:creationId xmlns:a16="http://schemas.microsoft.com/office/drawing/2014/main" id="{689BD8E3-A8A7-62D5-551F-6F4C2E48EDB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292692" y="6343101"/>
              <a:ext cx="2268000" cy="1527570"/>
            </a:xfrm>
            <a:prstGeom prst="rect">
              <a:avLst/>
            </a:prstGeom>
            <a:ln>
              <a:solidFill>
                <a:srgbClr val="4D4D4D"/>
              </a:solidFill>
            </a:ln>
          </p:spPr>
        </p:pic>
        <p:sp>
          <p:nvSpPr>
            <p:cNvPr id="68" name="ZoneTexte 67">
              <a:extLst>
                <a:ext uri="{FF2B5EF4-FFF2-40B4-BE49-F238E27FC236}">
                  <a16:creationId xmlns:a16="http://schemas.microsoft.com/office/drawing/2014/main" id="{ACBD1AB2-3E49-F6F0-CC50-FA8EC4B9890E}"/>
                </a:ext>
              </a:extLst>
            </p:cNvPr>
            <p:cNvSpPr txBox="1"/>
            <p:nvPr/>
          </p:nvSpPr>
          <p:spPr>
            <a:xfrm>
              <a:off x="5285220" y="7829789"/>
              <a:ext cx="2280235"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Dalles de plafond</a:t>
              </a:r>
            </a:p>
          </p:txBody>
        </p:sp>
      </p:grpSp>
      <p:grpSp>
        <p:nvGrpSpPr>
          <p:cNvPr id="71" name="Groupe 70">
            <a:extLst>
              <a:ext uri="{FF2B5EF4-FFF2-40B4-BE49-F238E27FC236}">
                <a16:creationId xmlns:a16="http://schemas.microsoft.com/office/drawing/2014/main" id="{B3D4C548-B27E-0E7E-BDD5-ABDA230B05AE}"/>
              </a:ext>
            </a:extLst>
          </p:cNvPr>
          <p:cNvGrpSpPr/>
          <p:nvPr/>
        </p:nvGrpSpPr>
        <p:grpSpPr>
          <a:xfrm>
            <a:off x="-4392" y="8847234"/>
            <a:ext cx="2268000" cy="1832769"/>
            <a:chOff x="-4392" y="8847234"/>
            <a:chExt cx="2268000" cy="1832769"/>
          </a:xfrm>
        </p:grpSpPr>
        <p:pic>
          <p:nvPicPr>
            <p:cNvPr id="55" name="Image 54" descr="Une image contenant ciment, bâtiment, mur, sol&#10;&#10;Description générée automatiquement">
              <a:extLst>
                <a:ext uri="{FF2B5EF4-FFF2-40B4-BE49-F238E27FC236}">
                  <a16:creationId xmlns:a16="http://schemas.microsoft.com/office/drawing/2014/main" id="{687BC5A2-7D98-1D54-3DB5-0661464C721A}"/>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0" y="8847234"/>
              <a:ext cx="2262384" cy="1540151"/>
            </a:xfrm>
            <a:prstGeom prst="rect">
              <a:avLst/>
            </a:prstGeom>
            <a:ln>
              <a:solidFill>
                <a:srgbClr val="4D4D4D"/>
              </a:solidFill>
            </a:ln>
          </p:spPr>
        </p:pic>
        <p:sp>
          <p:nvSpPr>
            <p:cNvPr id="65" name="ZoneTexte 64">
              <a:extLst>
                <a:ext uri="{FF2B5EF4-FFF2-40B4-BE49-F238E27FC236}">
                  <a16:creationId xmlns:a16="http://schemas.microsoft.com/office/drawing/2014/main" id="{71B78CA6-FC66-895F-A196-4DE0FE0D5828}"/>
                </a:ext>
              </a:extLst>
            </p:cNvPr>
            <p:cNvSpPr txBox="1"/>
            <p:nvPr/>
          </p:nvSpPr>
          <p:spPr>
            <a:xfrm>
              <a:off x="-4392" y="10341449"/>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Laine de roche</a:t>
              </a:r>
            </a:p>
          </p:txBody>
        </p:sp>
      </p:grpSp>
    </p:spTree>
    <p:extLst>
      <p:ext uri="{BB962C8B-B14F-4D97-AF65-F5344CB8AC3E}">
        <p14:creationId xmlns:p14="http://schemas.microsoft.com/office/powerpoint/2010/main" val="372563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ZoneTexte 42">
            <a:extLst>
              <a:ext uri="{FF2B5EF4-FFF2-40B4-BE49-F238E27FC236}">
                <a16:creationId xmlns:a16="http://schemas.microsoft.com/office/drawing/2014/main" id="{0A5A7F59-1C4E-C8F3-80AE-4903360B8A29}"/>
              </a:ext>
            </a:extLst>
          </p:cNvPr>
          <p:cNvSpPr txBox="1"/>
          <p:nvPr/>
        </p:nvSpPr>
        <p:spPr>
          <a:xfrm>
            <a:off x="1137859" y="445623"/>
            <a:ext cx="5438766" cy="276999"/>
          </a:xfrm>
          <a:prstGeom prst="rect">
            <a:avLst/>
          </a:prstGeom>
          <a:noFill/>
        </p:spPr>
        <p:txBody>
          <a:bodyPr wrap="square" rtlCol="0">
            <a:spAutoFit/>
          </a:bodyPr>
          <a:lstStyle/>
          <a:p>
            <a:pPr algn="ctr"/>
            <a:r>
              <a:rPr lang="fr-FR" sz="1200" i="1" dirty="0"/>
              <a:t>Verso de la page précédente / doit être aligné avec le panneau une fois imprimé</a:t>
            </a:r>
          </a:p>
        </p:txBody>
      </p:sp>
      <p:sp>
        <p:nvSpPr>
          <p:cNvPr id="87" name="Rectangle 86">
            <a:extLst>
              <a:ext uri="{FF2B5EF4-FFF2-40B4-BE49-F238E27FC236}">
                <a16:creationId xmlns:a16="http://schemas.microsoft.com/office/drawing/2014/main" id="{2B569748-039B-7570-B95B-73CCB5D29795}"/>
              </a:ext>
            </a:extLst>
          </p:cNvPr>
          <p:cNvSpPr/>
          <p:nvPr/>
        </p:nvSpPr>
        <p:spPr>
          <a:xfrm>
            <a:off x="-5617" y="1820432"/>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a:t>
            </a:r>
          </a:p>
        </p:txBody>
      </p:sp>
      <p:sp>
        <p:nvSpPr>
          <p:cNvPr id="88" name="Rectangle 87">
            <a:extLst>
              <a:ext uri="{FF2B5EF4-FFF2-40B4-BE49-F238E27FC236}">
                <a16:creationId xmlns:a16="http://schemas.microsoft.com/office/drawing/2014/main" id="{13F6F096-2244-4A62-FEA8-B330ABD97FC7}"/>
              </a:ext>
            </a:extLst>
          </p:cNvPr>
          <p:cNvSpPr/>
          <p:nvPr/>
        </p:nvSpPr>
        <p:spPr>
          <a:xfrm>
            <a:off x="2701610" y="1820432"/>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2</a:t>
            </a:r>
          </a:p>
        </p:txBody>
      </p:sp>
      <p:sp>
        <p:nvSpPr>
          <p:cNvPr id="89" name="Rectangle 88">
            <a:extLst>
              <a:ext uri="{FF2B5EF4-FFF2-40B4-BE49-F238E27FC236}">
                <a16:creationId xmlns:a16="http://schemas.microsoft.com/office/drawing/2014/main" id="{A9812FB8-160F-99E2-057B-7347167111F8}"/>
              </a:ext>
            </a:extLst>
          </p:cNvPr>
          <p:cNvSpPr/>
          <p:nvPr/>
        </p:nvSpPr>
        <p:spPr>
          <a:xfrm>
            <a:off x="5292692" y="1820432"/>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3</a:t>
            </a:r>
          </a:p>
        </p:txBody>
      </p:sp>
      <p:sp>
        <p:nvSpPr>
          <p:cNvPr id="90" name="Rectangle 89">
            <a:extLst>
              <a:ext uri="{FF2B5EF4-FFF2-40B4-BE49-F238E27FC236}">
                <a16:creationId xmlns:a16="http://schemas.microsoft.com/office/drawing/2014/main" id="{B6585050-4FD9-536A-F150-7C82561DCEEE}"/>
              </a:ext>
            </a:extLst>
          </p:cNvPr>
          <p:cNvSpPr/>
          <p:nvPr/>
        </p:nvSpPr>
        <p:spPr>
          <a:xfrm>
            <a:off x="-5617" y="3979946"/>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4</a:t>
            </a:r>
          </a:p>
        </p:txBody>
      </p:sp>
      <p:sp>
        <p:nvSpPr>
          <p:cNvPr id="91" name="Rectangle 90">
            <a:extLst>
              <a:ext uri="{FF2B5EF4-FFF2-40B4-BE49-F238E27FC236}">
                <a16:creationId xmlns:a16="http://schemas.microsoft.com/office/drawing/2014/main" id="{D5FEECAB-D726-8EA7-CCAC-1E709DA77A5D}"/>
              </a:ext>
            </a:extLst>
          </p:cNvPr>
          <p:cNvSpPr/>
          <p:nvPr/>
        </p:nvSpPr>
        <p:spPr>
          <a:xfrm>
            <a:off x="2701610" y="3979946"/>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5</a:t>
            </a:r>
          </a:p>
        </p:txBody>
      </p:sp>
      <p:sp>
        <p:nvSpPr>
          <p:cNvPr id="92" name="Rectangle 91">
            <a:extLst>
              <a:ext uri="{FF2B5EF4-FFF2-40B4-BE49-F238E27FC236}">
                <a16:creationId xmlns:a16="http://schemas.microsoft.com/office/drawing/2014/main" id="{F736251C-712D-DD72-142E-38B6490E3A43}"/>
              </a:ext>
            </a:extLst>
          </p:cNvPr>
          <p:cNvSpPr/>
          <p:nvPr/>
        </p:nvSpPr>
        <p:spPr>
          <a:xfrm>
            <a:off x="5292692" y="3979946"/>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6</a:t>
            </a:r>
          </a:p>
        </p:txBody>
      </p:sp>
      <p:sp>
        <p:nvSpPr>
          <p:cNvPr id="93" name="Rectangle 92">
            <a:extLst>
              <a:ext uri="{FF2B5EF4-FFF2-40B4-BE49-F238E27FC236}">
                <a16:creationId xmlns:a16="http://schemas.microsoft.com/office/drawing/2014/main" id="{C8D1D6D0-A29B-E702-4B44-5A68205D4684}"/>
              </a:ext>
            </a:extLst>
          </p:cNvPr>
          <p:cNvSpPr/>
          <p:nvPr/>
        </p:nvSpPr>
        <p:spPr>
          <a:xfrm>
            <a:off x="-5617" y="6340773"/>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7</a:t>
            </a:r>
          </a:p>
        </p:txBody>
      </p:sp>
      <p:sp>
        <p:nvSpPr>
          <p:cNvPr id="94" name="Rectangle 93">
            <a:extLst>
              <a:ext uri="{FF2B5EF4-FFF2-40B4-BE49-F238E27FC236}">
                <a16:creationId xmlns:a16="http://schemas.microsoft.com/office/drawing/2014/main" id="{73E5F5E2-B871-F811-0DF8-1D309EABDC88}"/>
              </a:ext>
            </a:extLst>
          </p:cNvPr>
          <p:cNvSpPr/>
          <p:nvPr/>
        </p:nvSpPr>
        <p:spPr>
          <a:xfrm>
            <a:off x="2701610" y="6340773"/>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8</a:t>
            </a:r>
          </a:p>
        </p:txBody>
      </p:sp>
      <p:sp>
        <p:nvSpPr>
          <p:cNvPr id="95" name="Rectangle 94">
            <a:extLst>
              <a:ext uri="{FF2B5EF4-FFF2-40B4-BE49-F238E27FC236}">
                <a16:creationId xmlns:a16="http://schemas.microsoft.com/office/drawing/2014/main" id="{44E6E0BE-5E4F-B8F5-F5AF-753F58D1BAC7}"/>
              </a:ext>
            </a:extLst>
          </p:cNvPr>
          <p:cNvSpPr/>
          <p:nvPr/>
        </p:nvSpPr>
        <p:spPr>
          <a:xfrm>
            <a:off x="5292692" y="6340773"/>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9</a:t>
            </a:r>
          </a:p>
        </p:txBody>
      </p:sp>
      <p:sp>
        <p:nvSpPr>
          <p:cNvPr id="96" name="Rectangle 95">
            <a:extLst>
              <a:ext uri="{FF2B5EF4-FFF2-40B4-BE49-F238E27FC236}">
                <a16:creationId xmlns:a16="http://schemas.microsoft.com/office/drawing/2014/main" id="{6EF0E759-93E5-5792-36F2-F29A329EFBDC}"/>
              </a:ext>
            </a:extLst>
          </p:cNvPr>
          <p:cNvSpPr/>
          <p:nvPr/>
        </p:nvSpPr>
        <p:spPr>
          <a:xfrm>
            <a:off x="-5617" y="8845951"/>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10</a:t>
            </a:r>
          </a:p>
        </p:txBody>
      </p:sp>
      <p:sp>
        <p:nvSpPr>
          <p:cNvPr id="97" name="Rectangle 96">
            <a:extLst>
              <a:ext uri="{FF2B5EF4-FFF2-40B4-BE49-F238E27FC236}">
                <a16:creationId xmlns:a16="http://schemas.microsoft.com/office/drawing/2014/main" id="{857F29A3-DC3C-1AE7-E800-221DF30DA675}"/>
              </a:ext>
            </a:extLst>
          </p:cNvPr>
          <p:cNvSpPr/>
          <p:nvPr/>
        </p:nvSpPr>
        <p:spPr>
          <a:xfrm>
            <a:off x="2701610" y="8845951"/>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11</a:t>
            </a:r>
          </a:p>
        </p:txBody>
      </p:sp>
      <p:sp>
        <p:nvSpPr>
          <p:cNvPr id="98" name="Rectangle 97">
            <a:extLst>
              <a:ext uri="{FF2B5EF4-FFF2-40B4-BE49-F238E27FC236}">
                <a16:creationId xmlns:a16="http://schemas.microsoft.com/office/drawing/2014/main" id="{BC5340E4-B518-F13B-FB8F-30CBF919F405}"/>
              </a:ext>
            </a:extLst>
          </p:cNvPr>
          <p:cNvSpPr/>
          <p:nvPr/>
        </p:nvSpPr>
        <p:spPr>
          <a:xfrm>
            <a:off x="5292692" y="8845951"/>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12</a:t>
            </a:r>
          </a:p>
        </p:txBody>
      </p:sp>
    </p:spTree>
    <p:extLst>
      <p:ext uri="{BB962C8B-B14F-4D97-AF65-F5344CB8AC3E}">
        <p14:creationId xmlns:p14="http://schemas.microsoft.com/office/powerpoint/2010/main" val="234811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e 52">
            <a:extLst>
              <a:ext uri="{FF2B5EF4-FFF2-40B4-BE49-F238E27FC236}">
                <a16:creationId xmlns:a16="http://schemas.microsoft.com/office/drawing/2014/main" id="{AE44270C-104A-39C3-40A3-3F404A46F3CE}"/>
              </a:ext>
            </a:extLst>
          </p:cNvPr>
          <p:cNvGrpSpPr/>
          <p:nvPr/>
        </p:nvGrpSpPr>
        <p:grpSpPr>
          <a:xfrm>
            <a:off x="432788" y="202938"/>
            <a:ext cx="6886725" cy="1164050"/>
            <a:chOff x="398282" y="728834"/>
            <a:chExt cx="6886725" cy="1164050"/>
          </a:xfrm>
        </p:grpSpPr>
        <p:pic>
          <p:nvPicPr>
            <p:cNvPr id="54" name="Image 53">
              <a:extLst>
                <a:ext uri="{FF2B5EF4-FFF2-40B4-BE49-F238E27FC236}">
                  <a16:creationId xmlns:a16="http://schemas.microsoft.com/office/drawing/2014/main" id="{4B33687E-E707-2F89-5AB6-05AF7AC148C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6887180" y="1125939"/>
              <a:ext cx="455764" cy="339890"/>
            </a:xfrm>
            <a:prstGeom prst="rect">
              <a:avLst/>
            </a:prstGeom>
          </p:spPr>
        </p:pic>
        <p:sp>
          <p:nvSpPr>
            <p:cNvPr id="55" name="Rectangle : coins arrondis 54">
              <a:extLst>
                <a:ext uri="{FF2B5EF4-FFF2-40B4-BE49-F238E27FC236}">
                  <a16:creationId xmlns:a16="http://schemas.microsoft.com/office/drawing/2014/main" id="{F95B0C94-63D7-C880-0A3F-ACED48F214A9}"/>
                </a:ext>
              </a:extLst>
            </p:cNvPr>
            <p:cNvSpPr/>
            <p:nvPr/>
          </p:nvSpPr>
          <p:spPr>
            <a:xfrm>
              <a:off x="398282" y="728834"/>
              <a:ext cx="6694098" cy="1164050"/>
            </a:xfrm>
            <a:prstGeom prst="roundRect">
              <a:avLst>
                <a:gd name="adj" fmla="val 6953"/>
              </a:avLst>
            </a:prstGeom>
            <a:noFill/>
            <a:ln w="38100">
              <a:solidFill>
                <a:srgbClr val="4F4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6" name="ZoneTexte 55">
            <a:extLst>
              <a:ext uri="{FF2B5EF4-FFF2-40B4-BE49-F238E27FC236}">
                <a16:creationId xmlns:a16="http://schemas.microsoft.com/office/drawing/2014/main" id="{21189FDA-EAB5-A226-1757-7A401751CEB7}"/>
              </a:ext>
            </a:extLst>
          </p:cNvPr>
          <p:cNvSpPr txBox="1"/>
          <p:nvPr/>
        </p:nvSpPr>
        <p:spPr>
          <a:xfrm>
            <a:off x="979442" y="562057"/>
            <a:ext cx="5791290" cy="400110"/>
          </a:xfrm>
          <a:prstGeom prst="rect">
            <a:avLst/>
          </a:prstGeom>
          <a:noFill/>
        </p:spPr>
        <p:txBody>
          <a:bodyPr wrap="square" rtlCol="0">
            <a:spAutoFit/>
          </a:bodyPr>
          <a:lstStyle/>
          <a:p>
            <a:pPr algn="ctr"/>
            <a:r>
              <a:rPr lang="fr-FR" sz="2000" i="1" dirty="0"/>
              <a:t>Découper chacune des vignettes (avec sa légende)</a:t>
            </a:r>
          </a:p>
        </p:txBody>
      </p:sp>
      <p:grpSp>
        <p:nvGrpSpPr>
          <p:cNvPr id="78" name="Groupe 77">
            <a:extLst>
              <a:ext uri="{FF2B5EF4-FFF2-40B4-BE49-F238E27FC236}">
                <a16:creationId xmlns:a16="http://schemas.microsoft.com/office/drawing/2014/main" id="{99744ADB-19A8-031D-E140-A68D6D1C43AF}"/>
              </a:ext>
            </a:extLst>
          </p:cNvPr>
          <p:cNvGrpSpPr/>
          <p:nvPr/>
        </p:nvGrpSpPr>
        <p:grpSpPr>
          <a:xfrm>
            <a:off x="5291674" y="1829535"/>
            <a:ext cx="2268000" cy="1829619"/>
            <a:chOff x="5291674" y="1829535"/>
            <a:chExt cx="2268000" cy="1829619"/>
          </a:xfrm>
        </p:grpSpPr>
        <p:pic>
          <p:nvPicPr>
            <p:cNvPr id="23" name="Image 22">
              <a:extLst>
                <a:ext uri="{FF2B5EF4-FFF2-40B4-BE49-F238E27FC236}">
                  <a16:creationId xmlns:a16="http://schemas.microsoft.com/office/drawing/2014/main" id="{337CE6D9-C189-92F1-F243-27D5B336A81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303686" y="1829535"/>
              <a:ext cx="2255988" cy="1511850"/>
            </a:xfrm>
            <a:prstGeom prst="rect">
              <a:avLst/>
            </a:prstGeom>
            <a:ln>
              <a:solidFill>
                <a:srgbClr val="4D4D4D"/>
              </a:solidFill>
            </a:ln>
          </p:spPr>
        </p:pic>
        <p:sp>
          <p:nvSpPr>
            <p:cNvPr id="50" name="ZoneTexte 49">
              <a:extLst>
                <a:ext uri="{FF2B5EF4-FFF2-40B4-BE49-F238E27FC236}">
                  <a16:creationId xmlns:a16="http://schemas.microsoft.com/office/drawing/2014/main" id="{E9CD611C-8A19-56D8-3405-23001DBC58A3}"/>
                </a:ext>
              </a:extLst>
            </p:cNvPr>
            <p:cNvSpPr txBox="1"/>
            <p:nvPr/>
          </p:nvSpPr>
          <p:spPr>
            <a:xfrm>
              <a:off x="5291674" y="3320600"/>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Tuyaux</a:t>
              </a:r>
            </a:p>
          </p:txBody>
        </p:sp>
      </p:grpSp>
      <p:grpSp>
        <p:nvGrpSpPr>
          <p:cNvPr id="73" name="Groupe 72">
            <a:extLst>
              <a:ext uri="{FF2B5EF4-FFF2-40B4-BE49-F238E27FC236}">
                <a16:creationId xmlns:a16="http://schemas.microsoft.com/office/drawing/2014/main" id="{BA9240EF-F1CC-A320-2CDE-23A9A7F2D927}"/>
              </a:ext>
            </a:extLst>
          </p:cNvPr>
          <p:cNvGrpSpPr/>
          <p:nvPr/>
        </p:nvGrpSpPr>
        <p:grpSpPr>
          <a:xfrm>
            <a:off x="5277113" y="3972511"/>
            <a:ext cx="2286477" cy="1846824"/>
            <a:chOff x="5277113" y="3972511"/>
            <a:chExt cx="2286477" cy="1846824"/>
          </a:xfrm>
        </p:grpSpPr>
        <p:pic>
          <p:nvPicPr>
            <p:cNvPr id="39" name="Image 38" descr="Une image contenant bâtiment, plein air, Matériau composite, métal&#10;&#10;Description générée automatiquement">
              <a:extLst>
                <a:ext uri="{FF2B5EF4-FFF2-40B4-BE49-F238E27FC236}">
                  <a16:creationId xmlns:a16="http://schemas.microsoft.com/office/drawing/2014/main" id="{A3F16124-58EE-0EF9-4153-8ECE01BD745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88445" y="3972511"/>
              <a:ext cx="2268004" cy="1649504"/>
            </a:xfrm>
            <a:prstGeom prst="rect">
              <a:avLst/>
            </a:prstGeom>
            <a:ln>
              <a:solidFill>
                <a:srgbClr val="4D4D4D"/>
              </a:solidFill>
            </a:ln>
          </p:spPr>
        </p:pic>
        <p:sp>
          <p:nvSpPr>
            <p:cNvPr id="52" name="ZoneTexte 51">
              <a:extLst>
                <a:ext uri="{FF2B5EF4-FFF2-40B4-BE49-F238E27FC236}">
                  <a16:creationId xmlns:a16="http://schemas.microsoft.com/office/drawing/2014/main" id="{C58AEE06-3A67-B29A-5D8D-A666F9A62A90}"/>
                </a:ext>
              </a:extLst>
            </p:cNvPr>
            <p:cNvSpPr txBox="1"/>
            <p:nvPr/>
          </p:nvSpPr>
          <p:spPr>
            <a:xfrm>
              <a:off x="5277113" y="5480781"/>
              <a:ext cx="2286477"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Sol souple PVC</a:t>
              </a:r>
            </a:p>
          </p:txBody>
        </p:sp>
      </p:grpSp>
      <p:grpSp>
        <p:nvGrpSpPr>
          <p:cNvPr id="76" name="Groupe 75">
            <a:extLst>
              <a:ext uri="{FF2B5EF4-FFF2-40B4-BE49-F238E27FC236}">
                <a16:creationId xmlns:a16="http://schemas.microsoft.com/office/drawing/2014/main" id="{84A9D3F4-2466-9E14-7609-0AAD5FE1B501}"/>
              </a:ext>
            </a:extLst>
          </p:cNvPr>
          <p:cNvGrpSpPr/>
          <p:nvPr/>
        </p:nvGrpSpPr>
        <p:grpSpPr>
          <a:xfrm>
            <a:off x="0" y="1844774"/>
            <a:ext cx="2268001" cy="1802950"/>
            <a:chOff x="0" y="1844774"/>
            <a:chExt cx="2268001" cy="1802950"/>
          </a:xfrm>
        </p:grpSpPr>
        <p:pic>
          <p:nvPicPr>
            <p:cNvPr id="26" name="Image 25" descr="Une image contenant motif, mur, intérieur, art&#10;&#10;Description générée automatiquement">
              <a:extLst>
                <a:ext uri="{FF2B5EF4-FFF2-40B4-BE49-F238E27FC236}">
                  <a16:creationId xmlns:a16="http://schemas.microsoft.com/office/drawing/2014/main" id="{949287BF-41D6-F641-40CC-C071103E314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844774"/>
              <a:ext cx="2268000" cy="1537283"/>
            </a:xfrm>
            <a:prstGeom prst="rect">
              <a:avLst/>
            </a:prstGeom>
            <a:ln>
              <a:solidFill>
                <a:srgbClr val="4D4D4D"/>
              </a:solidFill>
            </a:ln>
          </p:spPr>
        </p:pic>
        <p:sp>
          <p:nvSpPr>
            <p:cNvPr id="57" name="ZoneTexte 56">
              <a:extLst>
                <a:ext uri="{FF2B5EF4-FFF2-40B4-BE49-F238E27FC236}">
                  <a16:creationId xmlns:a16="http://schemas.microsoft.com/office/drawing/2014/main" id="{462E1893-3438-92C6-07DA-EBB1723B472E}"/>
                </a:ext>
              </a:extLst>
            </p:cNvPr>
            <p:cNvSpPr txBox="1"/>
            <p:nvPr/>
          </p:nvSpPr>
          <p:spPr>
            <a:xfrm>
              <a:off x="1" y="3309170"/>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Plaques de sol</a:t>
              </a:r>
            </a:p>
          </p:txBody>
        </p:sp>
      </p:grpSp>
      <p:grpSp>
        <p:nvGrpSpPr>
          <p:cNvPr id="75" name="Groupe 74">
            <a:extLst>
              <a:ext uri="{FF2B5EF4-FFF2-40B4-BE49-F238E27FC236}">
                <a16:creationId xmlns:a16="http://schemas.microsoft.com/office/drawing/2014/main" id="{13A2B373-3A78-4452-C701-FC6AEBBFA447}"/>
              </a:ext>
            </a:extLst>
          </p:cNvPr>
          <p:cNvGrpSpPr/>
          <p:nvPr/>
        </p:nvGrpSpPr>
        <p:grpSpPr>
          <a:xfrm>
            <a:off x="0" y="3984049"/>
            <a:ext cx="2268000" cy="1840448"/>
            <a:chOff x="0" y="3984049"/>
            <a:chExt cx="2268000" cy="1840448"/>
          </a:xfrm>
        </p:grpSpPr>
        <p:pic>
          <p:nvPicPr>
            <p:cNvPr id="49" name="Image 48" descr="Une image contenant Sac plastique, Emballage plastique, Emballages, Sac poubelle&#10;&#10;Description générée automatiquement">
              <a:extLst>
                <a:ext uri="{FF2B5EF4-FFF2-40B4-BE49-F238E27FC236}">
                  <a16:creationId xmlns:a16="http://schemas.microsoft.com/office/drawing/2014/main" id="{63EB6EF2-BADE-CC32-12E3-32C9C909947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0" y="3984049"/>
              <a:ext cx="2256667" cy="1705791"/>
            </a:xfrm>
            <a:prstGeom prst="rect">
              <a:avLst/>
            </a:prstGeom>
            <a:ln>
              <a:solidFill>
                <a:srgbClr val="4D4D4D"/>
              </a:solidFill>
            </a:ln>
          </p:spPr>
        </p:pic>
        <p:sp>
          <p:nvSpPr>
            <p:cNvPr id="58" name="ZoneTexte 57">
              <a:extLst>
                <a:ext uri="{FF2B5EF4-FFF2-40B4-BE49-F238E27FC236}">
                  <a16:creationId xmlns:a16="http://schemas.microsoft.com/office/drawing/2014/main" id="{38020335-1B1A-0DDD-CF80-376B95149EFD}"/>
                </a:ext>
              </a:extLst>
            </p:cNvPr>
            <p:cNvSpPr txBox="1"/>
            <p:nvPr/>
          </p:nvSpPr>
          <p:spPr>
            <a:xfrm>
              <a:off x="0" y="5485943"/>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Film plastique</a:t>
              </a:r>
            </a:p>
          </p:txBody>
        </p:sp>
      </p:grpSp>
      <p:grpSp>
        <p:nvGrpSpPr>
          <p:cNvPr id="70" name="Groupe 69">
            <a:extLst>
              <a:ext uri="{FF2B5EF4-FFF2-40B4-BE49-F238E27FC236}">
                <a16:creationId xmlns:a16="http://schemas.microsoft.com/office/drawing/2014/main" id="{FAE13140-A359-04EC-8F9C-01D786CF94E0}"/>
              </a:ext>
            </a:extLst>
          </p:cNvPr>
          <p:cNvGrpSpPr/>
          <p:nvPr/>
        </p:nvGrpSpPr>
        <p:grpSpPr>
          <a:xfrm>
            <a:off x="0" y="6335782"/>
            <a:ext cx="2268000" cy="1836924"/>
            <a:chOff x="0" y="6335782"/>
            <a:chExt cx="2268000" cy="1836924"/>
          </a:xfrm>
        </p:grpSpPr>
        <p:pic>
          <p:nvPicPr>
            <p:cNvPr id="24" name="Image 23">
              <a:extLst>
                <a:ext uri="{FF2B5EF4-FFF2-40B4-BE49-F238E27FC236}">
                  <a16:creationId xmlns:a16="http://schemas.microsoft.com/office/drawing/2014/main" id="{CDC980C8-AF77-2EFB-B76C-44C510B74AB2}"/>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0" y="6335782"/>
              <a:ext cx="2268000" cy="1591433"/>
            </a:xfrm>
            <a:prstGeom prst="rect">
              <a:avLst/>
            </a:prstGeom>
            <a:ln>
              <a:solidFill>
                <a:srgbClr val="4D4D4D"/>
              </a:solidFill>
            </a:ln>
          </p:spPr>
        </p:pic>
        <p:sp>
          <p:nvSpPr>
            <p:cNvPr id="59" name="ZoneTexte 58">
              <a:extLst>
                <a:ext uri="{FF2B5EF4-FFF2-40B4-BE49-F238E27FC236}">
                  <a16:creationId xmlns:a16="http://schemas.microsoft.com/office/drawing/2014/main" id="{F19332BD-43D6-1C6A-DBEC-C2074C9F4CF7}"/>
                </a:ext>
              </a:extLst>
            </p:cNvPr>
            <p:cNvSpPr txBox="1"/>
            <p:nvPr/>
          </p:nvSpPr>
          <p:spPr>
            <a:xfrm>
              <a:off x="0" y="7834152"/>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Menuiserie vitrée PVC</a:t>
              </a:r>
            </a:p>
          </p:txBody>
        </p:sp>
      </p:grpSp>
      <p:grpSp>
        <p:nvGrpSpPr>
          <p:cNvPr id="69" name="Groupe 68">
            <a:extLst>
              <a:ext uri="{FF2B5EF4-FFF2-40B4-BE49-F238E27FC236}">
                <a16:creationId xmlns:a16="http://schemas.microsoft.com/office/drawing/2014/main" id="{D6C5B67F-E5E4-E99F-49AE-F865DD052968}"/>
              </a:ext>
            </a:extLst>
          </p:cNvPr>
          <p:cNvGrpSpPr/>
          <p:nvPr/>
        </p:nvGrpSpPr>
        <p:grpSpPr>
          <a:xfrm>
            <a:off x="0" y="8832583"/>
            <a:ext cx="2268000" cy="1849646"/>
            <a:chOff x="0" y="8832583"/>
            <a:chExt cx="2268000" cy="1849646"/>
          </a:xfrm>
        </p:grpSpPr>
        <p:pic>
          <p:nvPicPr>
            <p:cNvPr id="25" name="Image 24">
              <a:extLst>
                <a:ext uri="{FF2B5EF4-FFF2-40B4-BE49-F238E27FC236}">
                  <a16:creationId xmlns:a16="http://schemas.microsoft.com/office/drawing/2014/main" id="{7166806F-EBD7-2F36-809D-1BCD14213550}"/>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0" y="8832583"/>
              <a:ext cx="2268000" cy="1510795"/>
            </a:xfrm>
            <a:prstGeom prst="rect">
              <a:avLst/>
            </a:prstGeom>
            <a:ln>
              <a:solidFill>
                <a:srgbClr val="4D4D4D"/>
              </a:solidFill>
            </a:ln>
          </p:spPr>
        </p:pic>
        <p:sp>
          <p:nvSpPr>
            <p:cNvPr id="60" name="ZoneTexte 59">
              <a:extLst>
                <a:ext uri="{FF2B5EF4-FFF2-40B4-BE49-F238E27FC236}">
                  <a16:creationId xmlns:a16="http://schemas.microsoft.com/office/drawing/2014/main" id="{3178A797-C88E-4550-9188-CE1EF1EAEECE}"/>
                </a:ext>
              </a:extLst>
            </p:cNvPr>
            <p:cNvSpPr txBox="1"/>
            <p:nvPr/>
          </p:nvSpPr>
          <p:spPr>
            <a:xfrm>
              <a:off x="0" y="10343675"/>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Menuiserie vitrée bois</a:t>
              </a:r>
            </a:p>
          </p:txBody>
        </p:sp>
      </p:grpSp>
      <p:grpSp>
        <p:nvGrpSpPr>
          <p:cNvPr id="72" name="Groupe 71">
            <a:extLst>
              <a:ext uri="{FF2B5EF4-FFF2-40B4-BE49-F238E27FC236}">
                <a16:creationId xmlns:a16="http://schemas.microsoft.com/office/drawing/2014/main" id="{91001061-9A1F-3E4F-B695-29182DD9FD65}"/>
              </a:ext>
            </a:extLst>
          </p:cNvPr>
          <p:cNvGrpSpPr/>
          <p:nvPr/>
        </p:nvGrpSpPr>
        <p:grpSpPr>
          <a:xfrm>
            <a:off x="5295592" y="6348875"/>
            <a:ext cx="2267998" cy="1819771"/>
            <a:chOff x="5295592" y="6348875"/>
            <a:chExt cx="2267998" cy="1819771"/>
          </a:xfrm>
        </p:grpSpPr>
        <p:pic>
          <p:nvPicPr>
            <p:cNvPr id="46" name="Image 45" descr="Une image contenant statue, snowboard, chaussures, plein air&#10;&#10;Description générée automatiquement">
              <a:extLst>
                <a:ext uri="{FF2B5EF4-FFF2-40B4-BE49-F238E27FC236}">
                  <a16:creationId xmlns:a16="http://schemas.microsoft.com/office/drawing/2014/main" id="{E82D1DF2-FCF2-BDCC-010F-2788E5C5921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rot="16200000">
              <a:off x="5634941" y="6017622"/>
              <a:ext cx="1582014" cy="2244519"/>
            </a:xfrm>
            <a:prstGeom prst="rect">
              <a:avLst/>
            </a:prstGeom>
            <a:ln>
              <a:solidFill>
                <a:srgbClr val="4D4D4D"/>
              </a:solidFill>
            </a:ln>
          </p:spPr>
        </p:pic>
        <p:sp>
          <p:nvSpPr>
            <p:cNvPr id="61" name="ZoneTexte 60">
              <a:extLst>
                <a:ext uri="{FF2B5EF4-FFF2-40B4-BE49-F238E27FC236}">
                  <a16:creationId xmlns:a16="http://schemas.microsoft.com/office/drawing/2014/main" id="{D7870AA5-A006-5A26-BB6C-CB62803C969B}"/>
                </a:ext>
              </a:extLst>
            </p:cNvPr>
            <p:cNvSpPr txBox="1"/>
            <p:nvPr/>
          </p:nvSpPr>
          <p:spPr>
            <a:xfrm>
              <a:off x="5295592" y="7830092"/>
              <a:ext cx="2267998"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Polystyrène expansé</a:t>
              </a:r>
            </a:p>
          </p:txBody>
        </p:sp>
      </p:grpSp>
      <p:grpSp>
        <p:nvGrpSpPr>
          <p:cNvPr id="77" name="Groupe 76">
            <a:extLst>
              <a:ext uri="{FF2B5EF4-FFF2-40B4-BE49-F238E27FC236}">
                <a16:creationId xmlns:a16="http://schemas.microsoft.com/office/drawing/2014/main" id="{9E012D7B-45CA-6633-8951-ABCCEB33231A}"/>
              </a:ext>
            </a:extLst>
          </p:cNvPr>
          <p:cNvGrpSpPr/>
          <p:nvPr/>
        </p:nvGrpSpPr>
        <p:grpSpPr>
          <a:xfrm>
            <a:off x="2716374" y="1829534"/>
            <a:ext cx="2268001" cy="1823318"/>
            <a:chOff x="2716374" y="1829534"/>
            <a:chExt cx="2268001" cy="1823318"/>
          </a:xfrm>
        </p:grpSpPr>
        <p:pic>
          <p:nvPicPr>
            <p:cNvPr id="28" name="Image 27" descr="Une image contenant contre-plaqué, bois, table de travail, en bois&#10;&#10;Description générée automatiquement">
              <a:extLst>
                <a:ext uri="{FF2B5EF4-FFF2-40B4-BE49-F238E27FC236}">
                  <a16:creationId xmlns:a16="http://schemas.microsoft.com/office/drawing/2014/main" id="{B37FE182-E6FD-7194-AF27-92ABCEDD65A2}"/>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719339" y="1829534"/>
              <a:ext cx="2265035" cy="1706922"/>
            </a:xfrm>
            <a:prstGeom prst="rect">
              <a:avLst/>
            </a:prstGeom>
            <a:ln>
              <a:solidFill>
                <a:srgbClr val="4D4D4D"/>
              </a:solidFill>
            </a:ln>
          </p:spPr>
        </p:pic>
        <p:sp>
          <p:nvSpPr>
            <p:cNvPr id="62" name="ZoneTexte 61">
              <a:extLst>
                <a:ext uri="{FF2B5EF4-FFF2-40B4-BE49-F238E27FC236}">
                  <a16:creationId xmlns:a16="http://schemas.microsoft.com/office/drawing/2014/main" id="{FFF16D7E-A5C5-850E-C86E-4DA86BB27E23}"/>
                </a:ext>
              </a:extLst>
            </p:cNvPr>
            <p:cNvSpPr txBox="1"/>
            <p:nvPr/>
          </p:nvSpPr>
          <p:spPr>
            <a:xfrm>
              <a:off x="2716374" y="3314298"/>
              <a:ext cx="2268001"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Porte avec poignée</a:t>
              </a:r>
            </a:p>
          </p:txBody>
        </p:sp>
      </p:grpSp>
      <p:grpSp>
        <p:nvGrpSpPr>
          <p:cNvPr id="74" name="Groupe 73">
            <a:extLst>
              <a:ext uri="{FF2B5EF4-FFF2-40B4-BE49-F238E27FC236}">
                <a16:creationId xmlns:a16="http://schemas.microsoft.com/office/drawing/2014/main" id="{777CA94B-D078-0A6A-B2DF-EC0198D7AA79}"/>
              </a:ext>
            </a:extLst>
          </p:cNvPr>
          <p:cNvGrpSpPr/>
          <p:nvPr/>
        </p:nvGrpSpPr>
        <p:grpSpPr>
          <a:xfrm>
            <a:off x="2697896" y="3977562"/>
            <a:ext cx="2286477" cy="1847662"/>
            <a:chOff x="2697896" y="3977562"/>
            <a:chExt cx="2286477" cy="1847662"/>
          </a:xfrm>
        </p:grpSpPr>
        <p:pic>
          <p:nvPicPr>
            <p:cNvPr id="47" name="Image 46" descr="Une image contenant bâtiment, ciment, sol, cassé&#10;&#10;Description générée automatiquement">
              <a:extLst>
                <a:ext uri="{FF2B5EF4-FFF2-40B4-BE49-F238E27FC236}">
                  <a16:creationId xmlns:a16="http://schemas.microsoft.com/office/drawing/2014/main" id="{3DC5C4C6-4E67-2C59-EBB5-0331C643E72E}"/>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716374" y="3977562"/>
              <a:ext cx="2256667" cy="1718764"/>
            </a:xfrm>
            <a:prstGeom prst="rect">
              <a:avLst/>
            </a:prstGeom>
            <a:ln>
              <a:solidFill>
                <a:srgbClr val="4D4D4D"/>
              </a:solidFill>
            </a:ln>
          </p:spPr>
        </p:pic>
        <p:sp>
          <p:nvSpPr>
            <p:cNvPr id="63" name="ZoneTexte 62">
              <a:extLst>
                <a:ext uri="{FF2B5EF4-FFF2-40B4-BE49-F238E27FC236}">
                  <a16:creationId xmlns:a16="http://schemas.microsoft.com/office/drawing/2014/main" id="{6EA5AC2C-9337-1366-8115-A20A00118064}"/>
                </a:ext>
              </a:extLst>
            </p:cNvPr>
            <p:cNvSpPr txBox="1"/>
            <p:nvPr/>
          </p:nvSpPr>
          <p:spPr>
            <a:xfrm>
              <a:off x="2697896" y="5486670"/>
              <a:ext cx="2286477"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Plaque de plâtre</a:t>
              </a:r>
            </a:p>
          </p:txBody>
        </p:sp>
      </p:grpSp>
      <p:grpSp>
        <p:nvGrpSpPr>
          <p:cNvPr id="68" name="Groupe 67">
            <a:extLst>
              <a:ext uri="{FF2B5EF4-FFF2-40B4-BE49-F238E27FC236}">
                <a16:creationId xmlns:a16="http://schemas.microsoft.com/office/drawing/2014/main" id="{7D63D851-65AC-7A57-8CC6-A7A3159FA6C4}"/>
              </a:ext>
            </a:extLst>
          </p:cNvPr>
          <p:cNvGrpSpPr/>
          <p:nvPr/>
        </p:nvGrpSpPr>
        <p:grpSpPr>
          <a:xfrm>
            <a:off x="2697325" y="8856141"/>
            <a:ext cx="2279429" cy="1831602"/>
            <a:chOff x="2697325" y="8856141"/>
            <a:chExt cx="2279429" cy="1831602"/>
          </a:xfrm>
        </p:grpSpPr>
        <p:pic>
          <p:nvPicPr>
            <p:cNvPr id="30" name="Image 29" descr="Une image contenant plein air, roue, pneu, Pièce auto&#10;&#10;Description générée automatiquement">
              <a:extLst>
                <a:ext uri="{FF2B5EF4-FFF2-40B4-BE49-F238E27FC236}">
                  <a16:creationId xmlns:a16="http://schemas.microsoft.com/office/drawing/2014/main" id="{051B19BF-C2E2-7CF6-3303-C234AB16BD8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697325" y="8856141"/>
              <a:ext cx="2279323" cy="1502654"/>
            </a:xfrm>
            <a:prstGeom prst="rect">
              <a:avLst/>
            </a:prstGeom>
            <a:ln>
              <a:solidFill>
                <a:srgbClr val="4D4D4D"/>
              </a:solidFill>
            </a:ln>
          </p:spPr>
        </p:pic>
        <p:sp>
          <p:nvSpPr>
            <p:cNvPr id="64" name="ZoneTexte 63">
              <a:extLst>
                <a:ext uri="{FF2B5EF4-FFF2-40B4-BE49-F238E27FC236}">
                  <a16:creationId xmlns:a16="http://schemas.microsoft.com/office/drawing/2014/main" id="{0DF1FB44-0D2A-058E-7EE9-6990E2FF24CE}"/>
                </a:ext>
              </a:extLst>
            </p:cNvPr>
            <p:cNvSpPr txBox="1"/>
            <p:nvPr/>
          </p:nvSpPr>
          <p:spPr>
            <a:xfrm>
              <a:off x="2697431" y="10349189"/>
              <a:ext cx="2279323"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Lavabo céramique</a:t>
              </a:r>
            </a:p>
          </p:txBody>
        </p:sp>
      </p:grpSp>
      <p:grpSp>
        <p:nvGrpSpPr>
          <p:cNvPr id="71" name="Groupe 70">
            <a:extLst>
              <a:ext uri="{FF2B5EF4-FFF2-40B4-BE49-F238E27FC236}">
                <a16:creationId xmlns:a16="http://schemas.microsoft.com/office/drawing/2014/main" id="{71FF6CDB-A560-1C8A-0D50-4B6BCD89A78B}"/>
              </a:ext>
            </a:extLst>
          </p:cNvPr>
          <p:cNvGrpSpPr/>
          <p:nvPr/>
        </p:nvGrpSpPr>
        <p:grpSpPr>
          <a:xfrm>
            <a:off x="2701134" y="6351022"/>
            <a:ext cx="2276294" cy="1821427"/>
            <a:chOff x="2701134" y="6351022"/>
            <a:chExt cx="2276294" cy="1821427"/>
          </a:xfrm>
        </p:grpSpPr>
        <p:pic>
          <p:nvPicPr>
            <p:cNvPr id="37" name="Image 36" descr="Une image contenant sol, ligne, plein air, métal&#10;&#10;Description générée automatiquement">
              <a:extLst>
                <a:ext uri="{FF2B5EF4-FFF2-40B4-BE49-F238E27FC236}">
                  <a16:creationId xmlns:a16="http://schemas.microsoft.com/office/drawing/2014/main" id="{D52BB839-47D0-4398-8504-33BAC8328D33}"/>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2720756" y="6351022"/>
              <a:ext cx="2256672" cy="1470518"/>
            </a:xfrm>
            <a:prstGeom prst="rect">
              <a:avLst/>
            </a:prstGeom>
            <a:ln>
              <a:solidFill>
                <a:srgbClr val="4D4D4D"/>
              </a:solidFill>
            </a:ln>
          </p:spPr>
        </p:pic>
        <p:sp>
          <p:nvSpPr>
            <p:cNvPr id="65" name="ZoneTexte 64">
              <a:extLst>
                <a:ext uri="{FF2B5EF4-FFF2-40B4-BE49-F238E27FC236}">
                  <a16:creationId xmlns:a16="http://schemas.microsoft.com/office/drawing/2014/main" id="{107A4781-6C7C-C83A-A3CC-43440BFB87B9}"/>
                </a:ext>
              </a:extLst>
            </p:cNvPr>
            <p:cNvSpPr txBox="1"/>
            <p:nvPr/>
          </p:nvSpPr>
          <p:spPr>
            <a:xfrm>
              <a:off x="2701134" y="7833895"/>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Lames plastiques</a:t>
              </a:r>
            </a:p>
          </p:txBody>
        </p:sp>
      </p:grpSp>
      <p:grpSp>
        <p:nvGrpSpPr>
          <p:cNvPr id="67" name="Groupe 66">
            <a:extLst>
              <a:ext uri="{FF2B5EF4-FFF2-40B4-BE49-F238E27FC236}">
                <a16:creationId xmlns:a16="http://schemas.microsoft.com/office/drawing/2014/main" id="{D52B5F44-3A63-EBB5-78D9-878310A9B702}"/>
              </a:ext>
            </a:extLst>
          </p:cNvPr>
          <p:cNvGrpSpPr/>
          <p:nvPr/>
        </p:nvGrpSpPr>
        <p:grpSpPr>
          <a:xfrm>
            <a:off x="5284057" y="8849391"/>
            <a:ext cx="2275616" cy="1834504"/>
            <a:chOff x="5284057" y="8849391"/>
            <a:chExt cx="2275616" cy="1834504"/>
          </a:xfrm>
        </p:grpSpPr>
        <p:pic>
          <p:nvPicPr>
            <p:cNvPr id="43" name="Image 42" descr="Une image contenant plein air, tuyau, corde&#10;&#10;Description générée automatiquement">
              <a:extLst>
                <a:ext uri="{FF2B5EF4-FFF2-40B4-BE49-F238E27FC236}">
                  <a16:creationId xmlns:a16="http://schemas.microsoft.com/office/drawing/2014/main" id="{4BB4E712-E060-C130-EA70-BFE6333BEAB9}"/>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284057" y="8849391"/>
              <a:ext cx="2271770" cy="1501607"/>
            </a:xfrm>
            <a:prstGeom prst="rect">
              <a:avLst/>
            </a:prstGeom>
            <a:ln>
              <a:solidFill>
                <a:srgbClr val="4D4D4D"/>
              </a:solidFill>
            </a:ln>
          </p:spPr>
        </p:pic>
        <p:sp>
          <p:nvSpPr>
            <p:cNvPr id="66" name="ZoneTexte 65">
              <a:extLst>
                <a:ext uri="{FF2B5EF4-FFF2-40B4-BE49-F238E27FC236}">
                  <a16:creationId xmlns:a16="http://schemas.microsoft.com/office/drawing/2014/main" id="{F8C40E6A-8A2A-3890-2870-972D8F1EA388}"/>
                </a:ext>
              </a:extLst>
            </p:cNvPr>
            <p:cNvSpPr txBox="1"/>
            <p:nvPr/>
          </p:nvSpPr>
          <p:spPr>
            <a:xfrm>
              <a:off x="5291673" y="10345341"/>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Gaines de câbles</a:t>
              </a:r>
            </a:p>
          </p:txBody>
        </p:sp>
      </p:grpSp>
    </p:spTree>
    <p:extLst>
      <p:ext uri="{BB962C8B-B14F-4D97-AF65-F5344CB8AC3E}">
        <p14:creationId xmlns:p14="http://schemas.microsoft.com/office/powerpoint/2010/main" val="1453838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99B8C1C9-B35F-5D4E-D955-3526B1D6FA22}"/>
              </a:ext>
            </a:extLst>
          </p:cNvPr>
          <p:cNvSpPr txBox="1"/>
          <p:nvPr/>
        </p:nvSpPr>
        <p:spPr>
          <a:xfrm>
            <a:off x="1137859" y="445623"/>
            <a:ext cx="5438766" cy="276999"/>
          </a:xfrm>
          <a:prstGeom prst="rect">
            <a:avLst/>
          </a:prstGeom>
          <a:noFill/>
        </p:spPr>
        <p:txBody>
          <a:bodyPr wrap="square" rtlCol="0">
            <a:spAutoFit/>
          </a:bodyPr>
          <a:lstStyle/>
          <a:p>
            <a:pPr algn="ctr"/>
            <a:r>
              <a:rPr lang="fr-FR" sz="1200" i="1" dirty="0"/>
              <a:t>Verso de la page précédente / doit être aligné avec le panneau une fois imprimé</a:t>
            </a:r>
          </a:p>
        </p:txBody>
      </p:sp>
      <p:sp>
        <p:nvSpPr>
          <p:cNvPr id="52" name="Rectangle 51">
            <a:extLst>
              <a:ext uri="{FF2B5EF4-FFF2-40B4-BE49-F238E27FC236}">
                <a16:creationId xmlns:a16="http://schemas.microsoft.com/office/drawing/2014/main" id="{02D86BFB-BC4B-E4E1-B1D9-965A6771944C}"/>
              </a:ext>
            </a:extLst>
          </p:cNvPr>
          <p:cNvSpPr/>
          <p:nvPr/>
        </p:nvSpPr>
        <p:spPr>
          <a:xfrm>
            <a:off x="-5617" y="1820432"/>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13</a:t>
            </a:r>
          </a:p>
        </p:txBody>
      </p:sp>
      <p:sp>
        <p:nvSpPr>
          <p:cNvPr id="53" name="Rectangle 52">
            <a:extLst>
              <a:ext uri="{FF2B5EF4-FFF2-40B4-BE49-F238E27FC236}">
                <a16:creationId xmlns:a16="http://schemas.microsoft.com/office/drawing/2014/main" id="{51013A14-CB92-2EDF-E18F-21F052E3157E}"/>
              </a:ext>
            </a:extLst>
          </p:cNvPr>
          <p:cNvSpPr/>
          <p:nvPr/>
        </p:nvSpPr>
        <p:spPr>
          <a:xfrm>
            <a:off x="2701610" y="1820432"/>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14</a:t>
            </a:r>
          </a:p>
        </p:txBody>
      </p:sp>
      <p:sp>
        <p:nvSpPr>
          <p:cNvPr id="54" name="Rectangle 53">
            <a:extLst>
              <a:ext uri="{FF2B5EF4-FFF2-40B4-BE49-F238E27FC236}">
                <a16:creationId xmlns:a16="http://schemas.microsoft.com/office/drawing/2014/main" id="{0B8D0582-20F2-8988-1349-EED59A44C698}"/>
              </a:ext>
            </a:extLst>
          </p:cNvPr>
          <p:cNvSpPr/>
          <p:nvPr/>
        </p:nvSpPr>
        <p:spPr>
          <a:xfrm>
            <a:off x="5292692" y="1820432"/>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15</a:t>
            </a:r>
          </a:p>
        </p:txBody>
      </p:sp>
      <p:sp>
        <p:nvSpPr>
          <p:cNvPr id="55" name="Rectangle 54">
            <a:extLst>
              <a:ext uri="{FF2B5EF4-FFF2-40B4-BE49-F238E27FC236}">
                <a16:creationId xmlns:a16="http://schemas.microsoft.com/office/drawing/2014/main" id="{1CCB48FA-C4F7-5569-AC80-FB318C94DE5E}"/>
              </a:ext>
            </a:extLst>
          </p:cNvPr>
          <p:cNvSpPr/>
          <p:nvPr/>
        </p:nvSpPr>
        <p:spPr>
          <a:xfrm>
            <a:off x="-5617" y="3979946"/>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16</a:t>
            </a:r>
          </a:p>
        </p:txBody>
      </p:sp>
      <p:sp>
        <p:nvSpPr>
          <p:cNvPr id="56" name="Rectangle 55">
            <a:extLst>
              <a:ext uri="{FF2B5EF4-FFF2-40B4-BE49-F238E27FC236}">
                <a16:creationId xmlns:a16="http://schemas.microsoft.com/office/drawing/2014/main" id="{12F04862-B468-6AF1-38DD-39E43B24DBC9}"/>
              </a:ext>
            </a:extLst>
          </p:cNvPr>
          <p:cNvSpPr/>
          <p:nvPr/>
        </p:nvSpPr>
        <p:spPr>
          <a:xfrm>
            <a:off x="2701610" y="3979946"/>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17</a:t>
            </a:r>
          </a:p>
        </p:txBody>
      </p:sp>
      <p:sp>
        <p:nvSpPr>
          <p:cNvPr id="57" name="Rectangle 56">
            <a:extLst>
              <a:ext uri="{FF2B5EF4-FFF2-40B4-BE49-F238E27FC236}">
                <a16:creationId xmlns:a16="http://schemas.microsoft.com/office/drawing/2014/main" id="{446D66B9-D165-DFB0-BB1F-CAC7164E8975}"/>
              </a:ext>
            </a:extLst>
          </p:cNvPr>
          <p:cNvSpPr/>
          <p:nvPr/>
        </p:nvSpPr>
        <p:spPr>
          <a:xfrm>
            <a:off x="5292692" y="3979946"/>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18</a:t>
            </a:r>
          </a:p>
        </p:txBody>
      </p:sp>
      <p:sp>
        <p:nvSpPr>
          <p:cNvPr id="58" name="Rectangle 57">
            <a:extLst>
              <a:ext uri="{FF2B5EF4-FFF2-40B4-BE49-F238E27FC236}">
                <a16:creationId xmlns:a16="http://schemas.microsoft.com/office/drawing/2014/main" id="{7B314C6E-6536-EDBF-902F-7E1656752BFA}"/>
              </a:ext>
            </a:extLst>
          </p:cNvPr>
          <p:cNvSpPr/>
          <p:nvPr/>
        </p:nvSpPr>
        <p:spPr>
          <a:xfrm>
            <a:off x="-5617" y="6340773"/>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19</a:t>
            </a:r>
          </a:p>
        </p:txBody>
      </p:sp>
      <p:sp>
        <p:nvSpPr>
          <p:cNvPr id="59" name="Rectangle 58">
            <a:extLst>
              <a:ext uri="{FF2B5EF4-FFF2-40B4-BE49-F238E27FC236}">
                <a16:creationId xmlns:a16="http://schemas.microsoft.com/office/drawing/2014/main" id="{4A475CFB-2DBA-6A2E-01C6-C39E40C63EDA}"/>
              </a:ext>
            </a:extLst>
          </p:cNvPr>
          <p:cNvSpPr/>
          <p:nvPr/>
        </p:nvSpPr>
        <p:spPr>
          <a:xfrm>
            <a:off x="2701610" y="6340773"/>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20</a:t>
            </a:r>
          </a:p>
        </p:txBody>
      </p:sp>
      <p:sp>
        <p:nvSpPr>
          <p:cNvPr id="60" name="Rectangle 59">
            <a:extLst>
              <a:ext uri="{FF2B5EF4-FFF2-40B4-BE49-F238E27FC236}">
                <a16:creationId xmlns:a16="http://schemas.microsoft.com/office/drawing/2014/main" id="{D4A7748B-79C2-6E77-A594-A01F432CB9DC}"/>
              </a:ext>
            </a:extLst>
          </p:cNvPr>
          <p:cNvSpPr/>
          <p:nvPr/>
        </p:nvSpPr>
        <p:spPr>
          <a:xfrm>
            <a:off x="5292692" y="6340773"/>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21</a:t>
            </a:r>
          </a:p>
        </p:txBody>
      </p:sp>
      <p:sp>
        <p:nvSpPr>
          <p:cNvPr id="61" name="Rectangle 60">
            <a:extLst>
              <a:ext uri="{FF2B5EF4-FFF2-40B4-BE49-F238E27FC236}">
                <a16:creationId xmlns:a16="http://schemas.microsoft.com/office/drawing/2014/main" id="{FAFC3FBE-954B-CA4E-9AEA-23D4148504D0}"/>
              </a:ext>
            </a:extLst>
          </p:cNvPr>
          <p:cNvSpPr/>
          <p:nvPr/>
        </p:nvSpPr>
        <p:spPr>
          <a:xfrm>
            <a:off x="-5617" y="8845951"/>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22</a:t>
            </a:r>
          </a:p>
        </p:txBody>
      </p:sp>
      <p:sp>
        <p:nvSpPr>
          <p:cNvPr id="62" name="Rectangle 61">
            <a:extLst>
              <a:ext uri="{FF2B5EF4-FFF2-40B4-BE49-F238E27FC236}">
                <a16:creationId xmlns:a16="http://schemas.microsoft.com/office/drawing/2014/main" id="{E631683D-FB7C-E62C-9D41-50470C39E437}"/>
              </a:ext>
            </a:extLst>
          </p:cNvPr>
          <p:cNvSpPr/>
          <p:nvPr/>
        </p:nvSpPr>
        <p:spPr>
          <a:xfrm>
            <a:off x="2701610" y="8845951"/>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23</a:t>
            </a:r>
          </a:p>
        </p:txBody>
      </p:sp>
      <p:sp>
        <p:nvSpPr>
          <p:cNvPr id="63" name="Rectangle 62">
            <a:extLst>
              <a:ext uri="{FF2B5EF4-FFF2-40B4-BE49-F238E27FC236}">
                <a16:creationId xmlns:a16="http://schemas.microsoft.com/office/drawing/2014/main" id="{39A1DD01-92B8-D8E8-F949-8C817C2E46EE}"/>
              </a:ext>
            </a:extLst>
          </p:cNvPr>
          <p:cNvSpPr/>
          <p:nvPr/>
        </p:nvSpPr>
        <p:spPr>
          <a:xfrm>
            <a:off x="5292692" y="8845951"/>
            <a:ext cx="2271770" cy="1831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4D4D4D"/>
                </a:solidFill>
              </a:rPr>
              <a:t>24</a:t>
            </a:r>
          </a:p>
        </p:txBody>
      </p:sp>
    </p:spTree>
    <p:extLst>
      <p:ext uri="{BB962C8B-B14F-4D97-AF65-F5344CB8AC3E}">
        <p14:creationId xmlns:p14="http://schemas.microsoft.com/office/powerpoint/2010/main" val="1349448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e 49">
            <a:extLst>
              <a:ext uri="{FF2B5EF4-FFF2-40B4-BE49-F238E27FC236}">
                <a16:creationId xmlns:a16="http://schemas.microsoft.com/office/drawing/2014/main" id="{6BC35576-0F33-E4AF-A78A-E77E98091C54}"/>
              </a:ext>
            </a:extLst>
          </p:cNvPr>
          <p:cNvGrpSpPr/>
          <p:nvPr/>
        </p:nvGrpSpPr>
        <p:grpSpPr>
          <a:xfrm>
            <a:off x="432788" y="202938"/>
            <a:ext cx="6886725" cy="1164050"/>
            <a:chOff x="398282" y="728834"/>
            <a:chExt cx="6886725" cy="1164050"/>
          </a:xfrm>
        </p:grpSpPr>
        <p:pic>
          <p:nvPicPr>
            <p:cNvPr id="51" name="Image 50">
              <a:extLst>
                <a:ext uri="{FF2B5EF4-FFF2-40B4-BE49-F238E27FC236}">
                  <a16:creationId xmlns:a16="http://schemas.microsoft.com/office/drawing/2014/main" id="{E80D29CE-16A9-A84E-8106-8B6ED341A3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6887180" y="1125939"/>
              <a:ext cx="455764" cy="339890"/>
            </a:xfrm>
            <a:prstGeom prst="rect">
              <a:avLst/>
            </a:prstGeom>
          </p:spPr>
        </p:pic>
        <p:sp>
          <p:nvSpPr>
            <p:cNvPr id="52" name="Rectangle : coins arrondis 51">
              <a:extLst>
                <a:ext uri="{FF2B5EF4-FFF2-40B4-BE49-F238E27FC236}">
                  <a16:creationId xmlns:a16="http://schemas.microsoft.com/office/drawing/2014/main" id="{041E19F1-C7FB-4DD4-9C5D-6E283F7410E9}"/>
                </a:ext>
              </a:extLst>
            </p:cNvPr>
            <p:cNvSpPr/>
            <p:nvPr/>
          </p:nvSpPr>
          <p:spPr>
            <a:xfrm>
              <a:off x="398282" y="728834"/>
              <a:ext cx="6694098" cy="1164050"/>
            </a:xfrm>
            <a:prstGeom prst="roundRect">
              <a:avLst>
                <a:gd name="adj" fmla="val 6953"/>
              </a:avLst>
            </a:prstGeom>
            <a:noFill/>
            <a:ln w="38100">
              <a:solidFill>
                <a:srgbClr val="4F4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3" name="ZoneTexte 52">
            <a:extLst>
              <a:ext uri="{FF2B5EF4-FFF2-40B4-BE49-F238E27FC236}">
                <a16:creationId xmlns:a16="http://schemas.microsoft.com/office/drawing/2014/main" id="{822C6348-64C5-9670-66DD-46A6E90D3C95}"/>
              </a:ext>
            </a:extLst>
          </p:cNvPr>
          <p:cNvSpPr txBox="1"/>
          <p:nvPr/>
        </p:nvSpPr>
        <p:spPr>
          <a:xfrm>
            <a:off x="979442" y="562057"/>
            <a:ext cx="5791290" cy="400110"/>
          </a:xfrm>
          <a:prstGeom prst="rect">
            <a:avLst/>
          </a:prstGeom>
          <a:noFill/>
        </p:spPr>
        <p:txBody>
          <a:bodyPr wrap="square" rtlCol="0">
            <a:spAutoFit/>
          </a:bodyPr>
          <a:lstStyle/>
          <a:p>
            <a:pPr algn="ctr"/>
            <a:r>
              <a:rPr lang="fr-FR" sz="2000" i="1" dirty="0"/>
              <a:t>Découper chacune des vignettes (avec sa légende)</a:t>
            </a:r>
          </a:p>
        </p:txBody>
      </p:sp>
      <p:grpSp>
        <p:nvGrpSpPr>
          <p:cNvPr id="75" name="Groupe 74">
            <a:extLst>
              <a:ext uri="{FF2B5EF4-FFF2-40B4-BE49-F238E27FC236}">
                <a16:creationId xmlns:a16="http://schemas.microsoft.com/office/drawing/2014/main" id="{4CC406BC-3FDB-19B1-6917-10F8965AF69D}"/>
              </a:ext>
            </a:extLst>
          </p:cNvPr>
          <p:cNvGrpSpPr/>
          <p:nvPr/>
        </p:nvGrpSpPr>
        <p:grpSpPr>
          <a:xfrm>
            <a:off x="2705056" y="3973425"/>
            <a:ext cx="2268000" cy="1837596"/>
            <a:chOff x="2705056" y="3973425"/>
            <a:chExt cx="2268000" cy="1837596"/>
          </a:xfrm>
        </p:grpSpPr>
        <p:pic>
          <p:nvPicPr>
            <p:cNvPr id="38" name="Image 37" descr="Une image contenant bâtiment, barrière, plein air, bois&#10;&#10;Description générée automatiquement">
              <a:extLst>
                <a:ext uri="{FF2B5EF4-FFF2-40B4-BE49-F238E27FC236}">
                  <a16:creationId xmlns:a16="http://schemas.microsoft.com/office/drawing/2014/main" id="{241766AA-AF4F-0D8D-1B5B-854FE6F684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5057" y="3973425"/>
              <a:ext cx="2267999" cy="1498829"/>
            </a:xfrm>
            <a:prstGeom prst="rect">
              <a:avLst/>
            </a:prstGeom>
          </p:spPr>
        </p:pic>
        <p:sp>
          <p:nvSpPr>
            <p:cNvPr id="56" name="ZoneTexte 55">
              <a:extLst>
                <a:ext uri="{FF2B5EF4-FFF2-40B4-BE49-F238E27FC236}">
                  <a16:creationId xmlns:a16="http://schemas.microsoft.com/office/drawing/2014/main" id="{271FD200-A9F1-DB66-24EB-28F7EC06F79B}"/>
                </a:ext>
              </a:extLst>
            </p:cNvPr>
            <p:cNvSpPr txBox="1"/>
            <p:nvPr/>
          </p:nvSpPr>
          <p:spPr>
            <a:xfrm>
              <a:off x="2705056" y="5472467"/>
              <a:ext cx="226799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Béton ferraillé</a:t>
              </a:r>
            </a:p>
          </p:txBody>
        </p:sp>
      </p:grpSp>
      <p:grpSp>
        <p:nvGrpSpPr>
          <p:cNvPr id="76" name="Groupe 75">
            <a:extLst>
              <a:ext uri="{FF2B5EF4-FFF2-40B4-BE49-F238E27FC236}">
                <a16:creationId xmlns:a16="http://schemas.microsoft.com/office/drawing/2014/main" id="{0D26D29D-C4B1-7D2F-5BB7-41C8B37E55EB}"/>
              </a:ext>
            </a:extLst>
          </p:cNvPr>
          <p:cNvGrpSpPr/>
          <p:nvPr/>
        </p:nvGrpSpPr>
        <p:grpSpPr>
          <a:xfrm>
            <a:off x="5279092" y="3970068"/>
            <a:ext cx="2280581" cy="1851763"/>
            <a:chOff x="5279092" y="3970068"/>
            <a:chExt cx="2280581" cy="1851763"/>
          </a:xfrm>
        </p:grpSpPr>
        <p:pic>
          <p:nvPicPr>
            <p:cNvPr id="37" name="Image 36" descr="Une image contenant plein air, sol, rocher, bois&#10;&#10;Description générée automatiquement">
              <a:extLst>
                <a:ext uri="{FF2B5EF4-FFF2-40B4-BE49-F238E27FC236}">
                  <a16:creationId xmlns:a16="http://schemas.microsoft.com/office/drawing/2014/main" id="{17A690A8-A14F-E8F1-EC0A-635DF0916A8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V="1">
              <a:off x="5286710" y="3970068"/>
              <a:ext cx="2272963" cy="1736012"/>
            </a:xfrm>
            <a:prstGeom prst="rect">
              <a:avLst/>
            </a:prstGeom>
            <a:ln>
              <a:solidFill>
                <a:srgbClr val="4D4D4D"/>
              </a:solidFill>
            </a:ln>
          </p:spPr>
        </p:pic>
        <p:sp>
          <p:nvSpPr>
            <p:cNvPr id="57" name="ZoneTexte 56">
              <a:extLst>
                <a:ext uri="{FF2B5EF4-FFF2-40B4-BE49-F238E27FC236}">
                  <a16:creationId xmlns:a16="http://schemas.microsoft.com/office/drawing/2014/main" id="{028DAD93-3D95-9B8F-2559-DBC5EE9A13FD}"/>
                </a:ext>
              </a:extLst>
            </p:cNvPr>
            <p:cNvSpPr txBox="1"/>
            <p:nvPr/>
          </p:nvSpPr>
          <p:spPr>
            <a:xfrm>
              <a:off x="5279092" y="5483277"/>
              <a:ext cx="2268001"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Briques</a:t>
              </a:r>
            </a:p>
          </p:txBody>
        </p:sp>
      </p:grpSp>
      <p:grpSp>
        <p:nvGrpSpPr>
          <p:cNvPr id="74" name="Groupe 73">
            <a:extLst>
              <a:ext uri="{FF2B5EF4-FFF2-40B4-BE49-F238E27FC236}">
                <a16:creationId xmlns:a16="http://schemas.microsoft.com/office/drawing/2014/main" id="{94B69854-0931-0B55-5CC6-E4F197B7AAFC}"/>
              </a:ext>
            </a:extLst>
          </p:cNvPr>
          <p:cNvGrpSpPr/>
          <p:nvPr/>
        </p:nvGrpSpPr>
        <p:grpSpPr>
          <a:xfrm>
            <a:off x="-9433" y="3973426"/>
            <a:ext cx="2290017" cy="1840726"/>
            <a:chOff x="-9433" y="3973426"/>
            <a:chExt cx="2290017" cy="1840726"/>
          </a:xfrm>
        </p:grpSpPr>
        <p:pic>
          <p:nvPicPr>
            <p:cNvPr id="36" name="Image 35" descr="Une image contenant sol, Ferraille, plein air, sale&#10;&#10;Description générée automatiquement">
              <a:extLst>
                <a:ext uri="{FF2B5EF4-FFF2-40B4-BE49-F238E27FC236}">
                  <a16:creationId xmlns:a16="http://schemas.microsoft.com/office/drawing/2014/main" id="{3224CDF5-6E52-0602-F576-E55B65AB438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3973426"/>
              <a:ext cx="2272962" cy="1736010"/>
            </a:xfrm>
            <a:prstGeom prst="rect">
              <a:avLst/>
            </a:prstGeom>
            <a:ln>
              <a:solidFill>
                <a:srgbClr val="4D4D4D"/>
              </a:solidFill>
            </a:ln>
          </p:spPr>
        </p:pic>
        <p:sp>
          <p:nvSpPr>
            <p:cNvPr id="58" name="ZoneTexte 57">
              <a:extLst>
                <a:ext uri="{FF2B5EF4-FFF2-40B4-BE49-F238E27FC236}">
                  <a16:creationId xmlns:a16="http://schemas.microsoft.com/office/drawing/2014/main" id="{EAFDB3EC-142C-F7EF-8669-82EF9952C692}"/>
                </a:ext>
              </a:extLst>
            </p:cNvPr>
            <p:cNvSpPr txBox="1"/>
            <p:nvPr/>
          </p:nvSpPr>
          <p:spPr>
            <a:xfrm>
              <a:off x="-9433" y="5478804"/>
              <a:ext cx="2290017"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Déchets mélangés</a:t>
              </a:r>
            </a:p>
          </p:txBody>
        </p:sp>
      </p:grpSp>
      <p:grpSp>
        <p:nvGrpSpPr>
          <p:cNvPr id="72" name="Groupe 71">
            <a:extLst>
              <a:ext uri="{FF2B5EF4-FFF2-40B4-BE49-F238E27FC236}">
                <a16:creationId xmlns:a16="http://schemas.microsoft.com/office/drawing/2014/main" id="{6B5B95B1-8626-572A-093C-E8168EF26BD5}"/>
              </a:ext>
            </a:extLst>
          </p:cNvPr>
          <p:cNvGrpSpPr/>
          <p:nvPr/>
        </p:nvGrpSpPr>
        <p:grpSpPr>
          <a:xfrm>
            <a:off x="2691888" y="6345047"/>
            <a:ext cx="2287513" cy="1833562"/>
            <a:chOff x="2691888" y="6345047"/>
            <a:chExt cx="2287513" cy="1833562"/>
          </a:xfrm>
        </p:grpSpPr>
        <p:pic>
          <p:nvPicPr>
            <p:cNvPr id="43" name="Image 42" descr="Une image contenant Snack, Restauration rapide, nourriture, plein air&#10;&#10;Description générée automatiquement">
              <a:extLst>
                <a:ext uri="{FF2B5EF4-FFF2-40B4-BE49-F238E27FC236}">
                  <a16:creationId xmlns:a16="http://schemas.microsoft.com/office/drawing/2014/main" id="{E6356B66-51A2-5AA8-7DC3-D849140C33C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701609" y="6345047"/>
              <a:ext cx="2273510" cy="1511567"/>
            </a:xfrm>
            <a:prstGeom prst="rect">
              <a:avLst/>
            </a:prstGeom>
          </p:spPr>
        </p:pic>
        <p:sp>
          <p:nvSpPr>
            <p:cNvPr id="59" name="ZoneTexte 58">
              <a:extLst>
                <a:ext uri="{FF2B5EF4-FFF2-40B4-BE49-F238E27FC236}">
                  <a16:creationId xmlns:a16="http://schemas.microsoft.com/office/drawing/2014/main" id="{AC621D2D-C1F5-4A5E-73BD-53C6AF939693}"/>
                </a:ext>
              </a:extLst>
            </p:cNvPr>
            <p:cNvSpPr txBox="1"/>
            <p:nvPr/>
          </p:nvSpPr>
          <p:spPr>
            <a:xfrm>
              <a:off x="2691888" y="7746195"/>
              <a:ext cx="2287513" cy="432414"/>
            </a:xfrm>
            <a:prstGeom prst="rect">
              <a:avLst/>
            </a:prstGeom>
            <a:solidFill>
              <a:schemeClr val="bg1"/>
            </a:solidFill>
            <a:ln>
              <a:solidFill>
                <a:srgbClr val="4D4D4D"/>
              </a:solidFill>
            </a:ln>
          </p:spPr>
          <p:txBody>
            <a:bodyPr wrap="square" rtlCol="0" anchor="ctr">
              <a:spAutoFit/>
            </a:bodyPr>
            <a:lstStyle/>
            <a:p>
              <a:pPr algn="ctr"/>
              <a:r>
                <a:rPr lang="fr-FR" sz="1400" b="1" dirty="0">
                  <a:solidFill>
                    <a:srgbClr val="4D4D4D"/>
                  </a:solidFill>
                </a:rPr>
                <a:t>Mélange de laines verre et roche</a:t>
              </a:r>
            </a:p>
          </p:txBody>
        </p:sp>
      </p:grpSp>
      <p:grpSp>
        <p:nvGrpSpPr>
          <p:cNvPr id="73" name="Groupe 72">
            <a:extLst>
              <a:ext uri="{FF2B5EF4-FFF2-40B4-BE49-F238E27FC236}">
                <a16:creationId xmlns:a16="http://schemas.microsoft.com/office/drawing/2014/main" id="{F07479E6-4FA6-4D02-E3C9-CE081B4D0436}"/>
              </a:ext>
            </a:extLst>
          </p:cNvPr>
          <p:cNvGrpSpPr/>
          <p:nvPr/>
        </p:nvGrpSpPr>
        <p:grpSpPr>
          <a:xfrm>
            <a:off x="-15338" y="6322811"/>
            <a:ext cx="2277689" cy="1848974"/>
            <a:chOff x="-15338" y="6322811"/>
            <a:chExt cx="2277689" cy="1848974"/>
          </a:xfrm>
        </p:grpSpPr>
        <p:pic>
          <p:nvPicPr>
            <p:cNvPr id="31" name="Image 30">
              <a:extLst>
                <a:ext uri="{FF2B5EF4-FFF2-40B4-BE49-F238E27FC236}">
                  <a16:creationId xmlns:a16="http://schemas.microsoft.com/office/drawing/2014/main" id="{FB08071A-FA5A-7FD2-0A58-05510B32664F}"/>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4392" y="6322811"/>
              <a:ext cx="2266743" cy="1511849"/>
            </a:xfrm>
            <a:prstGeom prst="rect">
              <a:avLst/>
            </a:prstGeom>
            <a:ln>
              <a:solidFill>
                <a:schemeClr val="tx1"/>
              </a:solidFill>
            </a:ln>
          </p:spPr>
        </p:pic>
        <p:sp>
          <p:nvSpPr>
            <p:cNvPr id="60" name="ZoneTexte 59">
              <a:extLst>
                <a:ext uri="{FF2B5EF4-FFF2-40B4-BE49-F238E27FC236}">
                  <a16:creationId xmlns:a16="http://schemas.microsoft.com/office/drawing/2014/main" id="{FAE4B5AF-F4F3-BE56-B2DA-37F5AD67EAEC}"/>
                </a:ext>
              </a:extLst>
            </p:cNvPr>
            <p:cNvSpPr txBox="1"/>
            <p:nvPr/>
          </p:nvSpPr>
          <p:spPr>
            <a:xfrm>
              <a:off x="-15338" y="7833231"/>
              <a:ext cx="227768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Plaques et moulures</a:t>
              </a:r>
            </a:p>
          </p:txBody>
        </p:sp>
      </p:grpSp>
      <p:grpSp>
        <p:nvGrpSpPr>
          <p:cNvPr id="71" name="Groupe 70">
            <a:extLst>
              <a:ext uri="{FF2B5EF4-FFF2-40B4-BE49-F238E27FC236}">
                <a16:creationId xmlns:a16="http://schemas.microsoft.com/office/drawing/2014/main" id="{7189B3BE-8FE0-E558-0DA9-4327C29C8427}"/>
              </a:ext>
            </a:extLst>
          </p:cNvPr>
          <p:cNvGrpSpPr/>
          <p:nvPr/>
        </p:nvGrpSpPr>
        <p:grpSpPr>
          <a:xfrm>
            <a:off x="5286672" y="6347025"/>
            <a:ext cx="2279496" cy="1838654"/>
            <a:chOff x="5286672" y="6347025"/>
            <a:chExt cx="2279496" cy="1838654"/>
          </a:xfrm>
        </p:grpSpPr>
        <p:pic>
          <p:nvPicPr>
            <p:cNvPr id="32" name="Image 31" descr="Une image contenant plein air, sol, route, Poubelle&#10;&#10;Description générée automatiquement">
              <a:extLst>
                <a:ext uri="{FF2B5EF4-FFF2-40B4-BE49-F238E27FC236}">
                  <a16:creationId xmlns:a16="http://schemas.microsoft.com/office/drawing/2014/main" id="{700357EC-F636-DF72-F2CB-85F93513C27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94431" y="6347025"/>
              <a:ext cx="2271737" cy="1486206"/>
            </a:xfrm>
            <a:prstGeom prst="rect">
              <a:avLst/>
            </a:prstGeom>
            <a:ln>
              <a:solidFill>
                <a:srgbClr val="4D4D4D"/>
              </a:solidFill>
            </a:ln>
          </p:spPr>
        </p:pic>
        <p:sp>
          <p:nvSpPr>
            <p:cNvPr id="61" name="ZoneTexte 60">
              <a:extLst>
                <a:ext uri="{FF2B5EF4-FFF2-40B4-BE49-F238E27FC236}">
                  <a16:creationId xmlns:a16="http://schemas.microsoft.com/office/drawing/2014/main" id="{4C0F507D-E14C-5B1B-716A-773356B89D3F}"/>
                </a:ext>
              </a:extLst>
            </p:cNvPr>
            <p:cNvSpPr txBox="1"/>
            <p:nvPr/>
          </p:nvSpPr>
          <p:spPr>
            <a:xfrm>
              <a:off x="5286672" y="7850331"/>
              <a:ext cx="2274420"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Plâtre avec isolant</a:t>
              </a:r>
            </a:p>
          </p:txBody>
        </p:sp>
      </p:grpSp>
      <p:grpSp>
        <p:nvGrpSpPr>
          <p:cNvPr id="79" name="Groupe 78">
            <a:extLst>
              <a:ext uri="{FF2B5EF4-FFF2-40B4-BE49-F238E27FC236}">
                <a16:creationId xmlns:a16="http://schemas.microsoft.com/office/drawing/2014/main" id="{25FDCB5F-E487-AFCB-C7C6-CA771773DC83}"/>
              </a:ext>
            </a:extLst>
          </p:cNvPr>
          <p:cNvGrpSpPr/>
          <p:nvPr/>
        </p:nvGrpSpPr>
        <p:grpSpPr>
          <a:xfrm>
            <a:off x="0" y="1829713"/>
            <a:ext cx="2277896" cy="1819869"/>
            <a:chOff x="0" y="1829713"/>
            <a:chExt cx="2277896" cy="1819869"/>
          </a:xfrm>
        </p:grpSpPr>
        <p:pic>
          <p:nvPicPr>
            <p:cNvPr id="34" name="Image 33" descr="Une image contenant plein air, rouille, abandonné, cassé&#10;&#10;Description générée automatiquement">
              <a:extLst>
                <a:ext uri="{FF2B5EF4-FFF2-40B4-BE49-F238E27FC236}">
                  <a16:creationId xmlns:a16="http://schemas.microsoft.com/office/drawing/2014/main" id="{BE547F31-1943-8251-B4B6-E2E4EB2B9B7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934" y="1829713"/>
              <a:ext cx="2272962" cy="1680988"/>
            </a:xfrm>
            <a:prstGeom prst="rect">
              <a:avLst/>
            </a:prstGeom>
          </p:spPr>
        </p:pic>
        <p:sp>
          <p:nvSpPr>
            <p:cNvPr id="62" name="ZoneTexte 61">
              <a:extLst>
                <a:ext uri="{FF2B5EF4-FFF2-40B4-BE49-F238E27FC236}">
                  <a16:creationId xmlns:a16="http://schemas.microsoft.com/office/drawing/2014/main" id="{BA726594-1877-8E40-24BC-E39D5CDB0368}"/>
                </a:ext>
              </a:extLst>
            </p:cNvPr>
            <p:cNvSpPr txBox="1"/>
            <p:nvPr/>
          </p:nvSpPr>
          <p:spPr>
            <a:xfrm>
              <a:off x="0" y="3311028"/>
              <a:ext cx="226799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Tuiles</a:t>
              </a:r>
            </a:p>
          </p:txBody>
        </p:sp>
      </p:grpSp>
      <p:grpSp>
        <p:nvGrpSpPr>
          <p:cNvPr id="77" name="Groupe 76">
            <a:extLst>
              <a:ext uri="{FF2B5EF4-FFF2-40B4-BE49-F238E27FC236}">
                <a16:creationId xmlns:a16="http://schemas.microsoft.com/office/drawing/2014/main" id="{D3711156-CDC7-4DC7-E426-2D22674DCC1E}"/>
              </a:ext>
            </a:extLst>
          </p:cNvPr>
          <p:cNvGrpSpPr/>
          <p:nvPr/>
        </p:nvGrpSpPr>
        <p:grpSpPr>
          <a:xfrm>
            <a:off x="5291675" y="1825512"/>
            <a:ext cx="2268000" cy="1835467"/>
            <a:chOff x="5291675" y="1825512"/>
            <a:chExt cx="2268000" cy="1835467"/>
          </a:xfrm>
        </p:grpSpPr>
        <p:pic>
          <p:nvPicPr>
            <p:cNvPr id="33" name="Image 32" descr="Une image contenant habits, plein air, tissu&#10;&#10;Description générée automatiquement">
              <a:extLst>
                <a:ext uri="{FF2B5EF4-FFF2-40B4-BE49-F238E27FC236}">
                  <a16:creationId xmlns:a16="http://schemas.microsoft.com/office/drawing/2014/main" id="{5FA60C9C-03E5-1425-BA02-17074ECA39A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5400000">
              <a:off x="5673849" y="1448272"/>
              <a:ext cx="1508586" cy="2263066"/>
            </a:xfrm>
            <a:prstGeom prst="rect">
              <a:avLst/>
            </a:prstGeom>
            <a:ln>
              <a:solidFill>
                <a:srgbClr val="4D4D4D"/>
              </a:solidFill>
            </a:ln>
          </p:spPr>
        </p:pic>
        <p:sp>
          <p:nvSpPr>
            <p:cNvPr id="63" name="ZoneTexte 62">
              <a:extLst>
                <a:ext uri="{FF2B5EF4-FFF2-40B4-BE49-F238E27FC236}">
                  <a16:creationId xmlns:a16="http://schemas.microsoft.com/office/drawing/2014/main" id="{AC3EFF9A-8AFA-AFC4-5ACB-9A96921F5E50}"/>
                </a:ext>
              </a:extLst>
            </p:cNvPr>
            <p:cNvSpPr txBox="1"/>
            <p:nvPr/>
          </p:nvSpPr>
          <p:spPr>
            <a:xfrm>
              <a:off x="5291675" y="3322425"/>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Grillage</a:t>
              </a:r>
            </a:p>
          </p:txBody>
        </p:sp>
      </p:grpSp>
      <p:grpSp>
        <p:nvGrpSpPr>
          <p:cNvPr id="78" name="Groupe 77">
            <a:extLst>
              <a:ext uri="{FF2B5EF4-FFF2-40B4-BE49-F238E27FC236}">
                <a16:creationId xmlns:a16="http://schemas.microsoft.com/office/drawing/2014/main" id="{F835A755-142D-61F3-DD07-9EB95EFF3C7B}"/>
              </a:ext>
            </a:extLst>
          </p:cNvPr>
          <p:cNvGrpSpPr/>
          <p:nvPr/>
        </p:nvGrpSpPr>
        <p:grpSpPr>
          <a:xfrm>
            <a:off x="2701609" y="1827347"/>
            <a:ext cx="2273333" cy="1828354"/>
            <a:chOff x="2701609" y="1827347"/>
            <a:chExt cx="2273333" cy="1828354"/>
          </a:xfrm>
        </p:grpSpPr>
        <p:pic>
          <p:nvPicPr>
            <p:cNvPr id="35" name="Image 34">
              <a:extLst>
                <a:ext uri="{FF2B5EF4-FFF2-40B4-BE49-F238E27FC236}">
                  <a16:creationId xmlns:a16="http://schemas.microsoft.com/office/drawing/2014/main" id="{B07876DD-EAA5-3490-7497-80C4A170600B}"/>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rot="5400000">
              <a:off x="2975366" y="1553590"/>
              <a:ext cx="1714399" cy="2261913"/>
            </a:xfrm>
            <a:prstGeom prst="rect">
              <a:avLst/>
            </a:prstGeom>
          </p:spPr>
        </p:pic>
        <p:sp>
          <p:nvSpPr>
            <p:cNvPr id="64" name="ZoneTexte 63">
              <a:extLst>
                <a:ext uri="{FF2B5EF4-FFF2-40B4-BE49-F238E27FC236}">
                  <a16:creationId xmlns:a16="http://schemas.microsoft.com/office/drawing/2014/main" id="{D7F544FA-5373-605C-FB22-717EC282E0BE}"/>
                </a:ext>
              </a:extLst>
            </p:cNvPr>
            <p:cNvSpPr txBox="1"/>
            <p:nvPr/>
          </p:nvSpPr>
          <p:spPr>
            <a:xfrm>
              <a:off x="2703172" y="3317147"/>
              <a:ext cx="227177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Ballon d’eau chaude</a:t>
              </a:r>
            </a:p>
          </p:txBody>
        </p:sp>
      </p:grpSp>
      <p:grpSp>
        <p:nvGrpSpPr>
          <p:cNvPr id="70" name="Groupe 69">
            <a:extLst>
              <a:ext uri="{FF2B5EF4-FFF2-40B4-BE49-F238E27FC236}">
                <a16:creationId xmlns:a16="http://schemas.microsoft.com/office/drawing/2014/main" id="{808099A2-ADC3-5086-678F-E0314BC0B5D4}"/>
              </a:ext>
            </a:extLst>
          </p:cNvPr>
          <p:cNvGrpSpPr/>
          <p:nvPr/>
        </p:nvGrpSpPr>
        <p:grpSpPr>
          <a:xfrm>
            <a:off x="5287558" y="8840326"/>
            <a:ext cx="2267183" cy="1849136"/>
            <a:chOff x="5287558" y="8840326"/>
            <a:chExt cx="2267183" cy="1849136"/>
          </a:xfrm>
        </p:grpSpPr>
        <p:pic>
          <p:nvPicPr>
            <p:cNvPr id="46" name="Image 45" descr="Une image contenant plein air, bateau, Ferraille, abandonné&#10;&#10;Description générée automatiquement">
              <a:extLst>
                <a:ext uri="{FF2B5EF4-FFF2-40B4-BE49-F238E27FC236}">
                  <a16:creationId xmlns:a16="http://schemas.microsoft.com/office/drawing/2014/main" id="{4A2C7921-67B3-5CB4-73F6-A78F9EFD241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291674" y="8840326"/>
              <a:ext cx="2260379" cy="1831287"/>
            </a:xfrm>
            <a:prstGeom prst="rect">
              <a:avLst/>
            </a:prstGeom>
            <a:ln>
              <a:solidFill>
                <a:srgbClr val="4D4D4D"/>
              </a:solidFill>
            </a:ln>
          </p:spPr>
        </p:pic>
        <p:sp>
          <p:nvSpPr>
            <p:cNvPr id="65" name="ZoneTexte 64">
              <a:extLst>
                <a:ext uri="{FF2B5EF4-FFF2-40B4-BE49-F238E27FC236}">
                  <a16:creationId xmlns:a16="http://schemas.microsoft.com/office/drawing/2014/main" id="{AE4E92C8-5E16-46CC-5B48-CF4B40AB10E3}"/>
                </a:ext>
              </a:extLst>
            </p:cNvPr>
            <p:cNvSpPr txBox="1"/>
            <p:nvPr/>
          </p:nvSpPr>
          <p:spPr>
            <a:xfrm>
              <a:off x="5287558" y="10354114"/>
              <a:ext cx="2267183"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Radiateur</a:t>
              </a:r>
            </a:p>
          </p:txBody>
        </p:sp>
      </p:grpSp>
      <p:grpSp>
        <p:nvGrpSpPr>
          <p:cNvPr id="69" name="Groupe 68">
            <a:extLst>
              <a:ext uri="{FF2B5EF4-FFF2-40B4-BE49-F238E27FC236}">
                <a16:creationId xmlns:a16="http://schemas.microsoft.com/office/drawing/2014/main" id="{3C014FDB-F6CC-C3BD-4B31-2AA277DA5F27}"/>
              </a:ext>
            </a:extLst>
          </p:cNvPr>
          <p:cNvGrpSpPr/>
          <p:nvPr/>
        </p:nvGrpSpPr>
        <p:grpSpPr>
          <a:xfrm>
            <a:off x="2691888" y="8845183"/>
            <a:ext cx="2287727" cy="1845016"/>
            <a:chOff x="2691888" y="8845183"/>
            <a:chExt cx="2287727" cy="1845016"/>
          </a:xfrm>
        </p:grpSpPr>
        <p:pic>
          <p:nvPicPr>
            <p:cNvPr id="54" name="Image 53" descr="Une image contenant plein air, hiver, neige, sol&#10;&#10;Description générée automatiquement">
              <a:extLst>
                <a:ext uri="{FF2B5EF4-FFF2-40B4-BE49-F238E27FC236}">
                  <a16:creationId xmlns:a16="http://schemas.microsoft.com/office/drawing/2014/main" id="{9D0AF934-C05D-DE2C-CFAC-FA82846675A1}"/>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rot="5400000">
              <a:off x="3077334" y="8466770"/>
              <a:ext cx="1509470" cy="2266295"/>
            </a:xfrm>
            <a:prstGeom prst="rect">
              <a:avLst/>
            </a:prstGeom>
          </p:spPr>
        </p:pic>
        <p:sp>
          <p:nvSpPr>
            <p:cNvPr id="66" name="ZoneTexte 65">
              <a:extLst>
                <a:ext uri="{FF2B5EF4-FFF2-40B4-BE49-F238E27FC236}">
                  <a16:creationId xmlns:a16="http://schemas.microsoft.com/office/drawing/2014/main" id="{266AB849-EDD1-F4EE-5854-35857C2D3BF9}"/>
                </a:ext>
              </a:extLst>
            </p:cNvPr>
            <p:cNvSpPr txBox="1"/>
            <p:nvPr/>
          </p:nvSpPr>
          <p:spPr>
            <a:xfrm>
              <a:off x="2691888" y="10354851"/>
              <a:ext cx="2287727"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Pierres</a:t>
              </a:r>
            </a:p>
          </p:txBody>
        </p:sp>
      </p:grpSp>
      <p:grpSp>
        <p:nvGrpSpPr>
          <p:cNvPr id="68" name="Groupe 67">
            <a:extLst>
              <a:ext uri="{FF2B5EF4-FFF2-40B4-BE49-F238E27FC236}">
                <a16:creationId xmlns:a16="http://schemas.microsoft.com/office/drawing/2014/main" id="{EB5DD1E3-3848-EFD1-7305-E2E5DBAF8E63}"/>
              </a:ext>
            </a:extLst>
          </p:cNvPr>
          <p:cNvGrpSpPr/>
          <p:nvPr/>
        </p:nvGrpSpPr>
        <p:grpSpPr>
          <a:xfrm>
            <a:off x="6350" y="8845183"/>
            <a:ext cx="2267183" cy="1832823"/>
            <a:chOff x="6350" y="8845183"/>
            <a:chExt cx="2267183" cy="1832823"/>
          </a:xfrm>
        </p:grpSpPr>
        <p:pic>
          <p:nvPicPr>
            <p:cNvPr id="55" name="Image 54" descr="Une image contenant intérieur, mur, ordinateur, ordinateur portable&#10;&#10;Description générée automatiquement">
              <a:extLst>
                <a:ext uri="{FF2B5EF4-FFF2-40B4-BE49-F238E27FC236}">
                  <a16:creationId xmlns:a16="http://schemas.microsoft.com/office/drawing/2014/main" id="{584635F2-F56A-44F9-3B4A-9478550B43F6}"/>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6350" y="8845183"/>
              <a:ext cx="2252605" cy="1494556"/>
            </a:xfrm>
            <a:prstGeom prst="rect">
              <a:avLst/>
            </a:prstGeom>
            <a:ln>
              <a:solidFill>
                <a:srgbClr val="4D4D4D"/>
              </a:solidFill>
            </a:ln>
          </p:spPr>
        </p:pic>
        <p:sp>
          <p:nvSpPr>
            <p:cNvPr id="67" name="ZoneTexte 66">
              <a:extLst>
                <a:ext uri="{FF2B5EF4-FFF2-40B4-BE49-F238E27FC236}">
                  <a16:creationId xmlns:a16="http://schemas.microsoft.com/office/drawing/2014/main" id="{AF670303-8601-6D5D-0388-A7D754D43DAA}"/>
                </a:ext>
              </a:extLst>
            </p:cNvPr>
            <p:cNvSpPr txBox="1"/>
            <p:nvPr/>
          </p:nvSpPr>
          <p:spPr>
            <a:xfrm>
              <a:off x="6350" y="10342658"/>
              <a:ext cx="2267183"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Cartons</a:t>
              </a:r>
            </a:p>
          </p:txBody>
        </p:sp>
      </p:grpSp>
    </p:spTree>
    <p:extLst>
      <p:ext uri="{BB962C8B-B14F-4D97-AF65-F5344CB8AC3E}">
        <p14:creationId xmlns:p14="http://schemas.microsoft.com/office/powerpoint/2010/main" val="3258103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4496D1DE-1B69-AD2B-7144-35A7FC609E5F}"/>
              </a:ext>
            </a:extLst>
          </p:cNvPr>
          <p:cNvSpPr txBox="1"/>
          <p:nvPr/>
        </p:nvSpPr>
        <p:spPr>
          <a:xfrm>
            <a:off x="1137859" y="445623"/>
            <a:ext cx="5438766" cy="276999"/>
          </a:xfrm>
          <a:prstGeom prst="rect">
            <a:avLst/>
          </a:prstGeom>
          <a:noFill/>
        </p:spPr>
        <p:txBody>
          <a:bodyPr wrap="square" rtlCol="0">
            <a:spAutoFit/>
          </a:bodyPr>
          <a:lstStyle/>
          <a:p>
            <a:pPr algn="ctr"/>
            <a:r>
              <a:rPr lang="fr-FR" sz="1200" i="1" dirty="0"/>
              <a:t>Verso de la page précédente / doit être aligné avec le panneau une fois imprimé</a:t>
            </a:r>
          </a:p>
        </p:txBody>
      </p:sp>
      <p:sp>
        <p:nvSpPr>
          <p:cNvPr id="24" name="Rectangle 23">
            <a:extLst>
              <a:ext uri="{FF2B5EF4-FFF2-40B4-BE49-F238E27FC236}">
                <a16:creationId xmlns:a16="http://schemas.microsoft.com/office/drawing/2014/main" id="{10813A15-F448-52FE-77B4-1EFF8FE3274C}"/>
              </a:ext>
            </a:extLst>
          </p:cNvPr>
          <p:cNvSpPr/>
          <p:nvPr/>
        </p:nvSpPr>
        <p:spPr>
          <a:xfrm>
            <a:off x="-5617" y="1820432"/>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25</a:t>
            </a:r>
          </a:p>
        </p:txBody>
      </p:sp>
      <p:sp>
        <p:nvSpPr>
          <p:cNvPr id="25" name="Rectangle 24">
            <a:extLst>
              <a:ext uri="{FF2B5EF4-FFF2-40B4-BE49-F238E27FC236}">
                <a16:creationId xmlns:a16="http://schemas.microsoft.com/office/drawing/2014/main" id="{8DA10536-8882-8B22-1580-A4BA0FCEB694}"/>
              </a:ext>
            </a:extLst>
          </p:cNvPr>
          <p:cNvSpPr/>
          <p:nvPr/>
        </p:nvSpPr>
        <p:spPr>
          <a:xfrm>
            <a:off x="2701610" y="1820432"/>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26</a:t>
            </a:r>
          </a:p>
        </p:txBody>
      </p:sp>
      <p:sp>
        <p:nvSpPr>
          <p:cNvPr id="26" name="Rectangle 25">
            <a:extLst>
              <a:ext uri="{FF2B5EF4-FFF2-40B4-BE49-F238E27FC236}">
                <a16:creationId xmlns:a16="http://schemas.microsoft.com/office/drawing/2014/main" id="{C81D07EA-0AAD-612C-F107-2AECF3A25C48}"/>
              </a:ext>
            </a:extLst>
          </p:cNvPr>
          <p:cNvSpPr/>
          <p:nvPr/>
        </p:nvSpPr>
        <p:spPr>
          <a:xfrm>
            <a:off x="5292692" y="1820432"/>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27</a:t>
            </a:r>
          </a:p>
        </p:txBody>
      </p:sp>
      <p:sp>
        <p:nvSpPr>
          <p:cNvPr id="27" name="Rectangle 26">
            <a:extLst>
              <a:ext uri="{FF2B5EF4-FFF2-40B4-BE49-F238E27FC236}">
                <a16:creationId xmlns:a16="http://schemas.microsoft.com/office/drawing/2014/main" id="{643AFB8B-CECD-9B30-332D-6AD146DC7FC5}"/>
              </a:ext>
            </a:extLst>
          </p:cNvPr>
          <p:cNvSpPr/>
          <p:nvPr/>
        </p:nvSpPr>
        <p:spPr>
          <a:xfrm>
            <a:off x="-5617" y="3979946"/>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28</a:t>
            </a:r>
          </a:p>
        </p:txBody>
      </p:sp>
      <p:sp>
        <p:nvSpPr>
          <p:cNvPr id="28" name="Rectangle 27">
            <a:extLst>
              <a:ext uri="{FF2B5EF4-FFF2-40B4-BE49-F238E27FC236}">
                <a16:creationId xmlns:a16="http://schemas.microsoft.com/office/drawing/2014/main" id="{44D2F429-C73E-282A-24FC-0DCB3E17FA36}"/>
              </a:ext>
            </a:extLst>
          </p:cNvPr>
          <p:cNvSpPr/>
          <p:nvPr/>
        </p:nvSpPr>
        <p:spPr>
          <a:xfrm>
            <a:off x="2701610" y="3979946"/>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29</a:t>
            </a:r>
          </a:p>
        </p:txBody>
      </p:sp>
      <p:sp>
        <p:nvSpPr>
          <p:cNvPr id="29" name="Rectangle 28">
            <a:extLst>
              <a:ext uri="{FF2B5EF4-FFF2-40B4-BE49-F238E27FC236}">
                <a16:creationId xmlns:a16="http://schemas.microsoft.com/office/drawing/2014/main" id="{C1E73F7C-AFBA-7B5D-1707-1DBF2233ED5B}"/>
              </a:ext>
            </a:extLst>
          </p:cNvPr>
          <p:cNvSpPr/>
          <p:nvPr/>
        </p:nvSpPr>
        <p:spPr>
          <a:xfrm>
            <a:off x="5292692" y="3979946"/>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30</a:t>
            </a:r>
          </a:p>
        </p:txBody>
      </p:sp>
      <p:sp>
        <p:nvSpPr>
          <p:cNvPr id="30" name="Rectangle 29">
            <a:extLst>
              <a:ext uri="{FF2B5EF4-FFF2-40B4-BE49-F238E27FC236}">
                <a16:creationId xmlns:a16="http://schemas.microsoft.com/office/drawing/2014/main" id="{2D1034B5-9F6B-1225-B203-DF845323FED5}"/>
              </a:ext>
            </a:extLst>
          </p:cNvPr>
          <p:cNvSpPr/>
          <p:nvPr/>
        </p:nvSpPr>
        <p:spPr>
          <a:xfrm>
            <a:off x="-5617" y="6340773"/>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31</a:t>
            </a:r>
          </a:p>
        </p:txBody>
      </p:sp>
      <p:sp>
        <p:nvSpPr>
          <p:cNvPr id="31" name="Rectangle 30">
            <a:extLst>
              <a:ext uri="{FF2B5EF4-FFF2-40B4-BE49-F238E27FC236}">
                <a16:creationId xmlns:a16="http://schemas.microsoft.com/office/drawing/2014/main" id="{5D6BB77B-049E-9D0A-2DFD-61D8C5A8D33F}"/>
              </a:ext>
            </a:extLst>
          </p:cNvPr>
          <p:cNvSpPr/>
          <p:nvPr/>
        </p:nvSpPr>
        <p:spPr>
          <a:xfrm>
            <a:off x="2701610" y="6340773"/>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32</a:t>
            </a:r>
          </a:p>
        </p:txBody>
      </p:sp>
      <p:sp>
        <p:nvSpPr>
          <p:cNvPr id="32" name="Rectangle 31">
            <a:extLst>
              <a:ext uri="{FF2B5EF4-FFF2-40B4-BE49-F238E27FC236}">
                <a16:creationId xmlns:a16="http://schemas.microsoft.com/office/drawing/2014/main" id="{CDE1EC15-827D-7F96-5F46-8A521186D21F}"/>
              </a:ext>
            </a:extLst>
          </p:cNvPr>
          <p:cNvSpPr/>
          <p:nvPr/>
        </p:nvSpPr>
        <p:spPr>
          <a:xfrm>
            <a:off x="5292692" y="6340773"/>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33</a:t>
            </a:r>
          </a:p>
        </p:txBody>
      </p:sp>
      <p:sp>
        <p:nvSpPr>
          <p:cNvPr id="33" name="Rectangle 32">
            <a:extLst>
              <a:ext uri="{FF2B5EF4-FFF2-40B4-BE49-F238E27FC236}">
                <a16:creationId xmlns:a16="http://schemas.microsoft.com/office/drawing/2014/main" id="{FAF608D4-3545-8273-4653-B4D062743956}"/>
              </a:ext>
            </a:extLst>
          </p:cNvPr>
          <p:cNvSpPr/>
          <p:nvPr/>
        </p:nvSpPr>
        <p:spPr>
          <a:xfrm>
            <a:off x="-5617" y="8845951"/>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34</a:t>
            </a:r>
          </a:p>
        </p:txBody>
      </p:sp>
      <p:sp>
        <p:nvSpPr>
          <p:cNvPr id="34" name="Rectangle 33">
            <a:extLst>
              <a:ext uri="{FF2B5EF4-FFF2-40B4-BE49-F238E27FC236}">
                <a16:creationId xmlns:a16="http://schemas.microsoft.com/office/drawing/2014/main" id="{A334417A-51BA-8AEB-B6CE-86BCFCA9F1E1}"/>
              </a:ext>
            </a:extLst>
          </p:cNvPr>
          <p:cNvSpPr/>
          <p:nvPr/>
        </p:nvSpPr>
        <p:spPr>
          <a:xfrm>
            <a:off x="2701610" y="8845951"/>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35</a:t>
            </a:r>
          </a:p>
        </p:txBody>
      </p:sp>
      <p:sp>
        <p:nvSpPr>
          <p:cNvPr id="35" name="Rectangle 34">
            <a:extLst>
              <a:ext uri="{FF2B5EF4-FFF2-40B4-BE49-F238E27FC236}">
                <a16:creationId xmlns:a16="http://schemas.microsoft.com/office/drawing/2014/main" id="{94C84460-3BC8-35A6-3955-648CA6D3EA98}"/>
              </a:ext>
            </a:extLst>
          </p:cNvPr>
          <p:cNvSpPr/>
          <p:nvPr/>
        </p:nvSpPr>
        <p:spPr>
          <a:xfrm>
            <a:off x="5292692" y="8845951"/>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36</a:t>
            </a:r>
          </a:p>
        </p:txBody>
      </p:sp>
    </p:spTree>
    <p:extLst>
      <p:ext uri="{BB962C8B-B14F-4D97-AF65-F5344CB8AC3E}">
        <p14:creationId xmlns:p14="http://schemas.microsoft.com/office/powerpoint/2010/main" val="153875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7E7DEAF-8BBD-9F3D-4031-437F749A5DAF}"/>
              </a:ext>
            </a:extLst>
          </p:cNvPr>
          <p:cNvSpPr txBox="1"/>
          <p:nvPr/>
        </p:nvSpPr>
        <p:spPr>
          <a:xfrm rot="18277776">
            <a:off x="-1085885" y="5066886"/>
            <a:ext cx="9690168" cy="830997"/>
          </a:xfrm>
          <a:prstGeom prst="rect">
            <a:avLst/>
          </a:prstGeom>
          <a:noFill/>
        </p:spPr>
        <p:txBody>
          <a:bodyPr wrap="square" rtlCol="0">
            <a:spAutoFit/>
          </a:bodyPr>
          <a:lstStyle/>
          <a:p>
            <a:pPr algn="ctr"/>
            <a:r>
              <a:rPr lang="fr-FR" sz="4800" dirty="0">
                <a:solidFill>
                  <a:srgbClr val="4D4D4D"/>
                </a:solidFill>
              </a:rPr>
              <a:t>Benne et panneau INERTES</a:t>
            </a:r>
          </a:p>
        </p:txBody>
      </p:sp>
    </p:spTree>
    <p:extLst>
      <p:ext uri="{BB962C8B-B14F-4D97-AF65-F5344CB8AC3E}">
        <p14:creationId xmlns:p14="http://schemas.microsoft.com/office/powerpoint/2010/main" val="1151737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e 49">
            <a:extLst>
              <a:ext uri="{FF2B5EF4-FFF2-40B4-BE49-F238E27FC236}">
                <a16:creationId xmlns:a16="http://schemas.microsoft.com/office/drawing/2014/main" id="{6BC35576-0F33-E4AF-A78A-E77E98091C54}"/>
              </a:ext>
            </a:extLst>
          </p:cNvPr>
          <p:cNvGrpSpPr/>
          <p:nvPr/>
        </p:nvGrpSpPr>
        <p:grpSpPr>
          <a:xfrm>
            <a:off x="432788" y="202938"/>
            <a:ext cx="6886725" cy="1164050"/>
            <a:chOff x="398282" y="728834"/>
            <a:chExt cx="6886725" cy="1164050"/>
          </a:xfrm>
        </p:grpSpPr>
        <p:pic>
          <p:nvPicPr>
            <p:cNvPr id="51" name="Image 50">
              <a:extLst>
                <a:ext uri="{FF2B5EF4-FFF2-40B4-BE49-F238E27FC236}">
                  <a16:creationId xmlns:a16="http://schemas.microsoft.com/office/drawing/2014/main" id="{E80D29CE-16A9-A84E-8106-8B6ED341A3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6887180" y="1125939"/>
              <a:ext cx="455764" cy="339890"/>
            </a:xfrm>
            <a:prstGeom prst="rect">
              <a:avLst/>
            </a:prstGeom>
          </p:spPr>
        </p:pic>
        <p:sp>
          <p:nvSpPr>
            <p:cNvPr id="52" name="Rectangle : coins arrondis 51">
              <a:extLst>
                <a:ext uri="{FF2B5EF4-FFF2-40B4-BE49-F238E27FC236}">
                  <a16:creationId xmlns:a16="http://schemas.microsoft.com/office/drawing/2014/main" id="{041E19F1-C7FB-4DD4-9C5D-6E283F7410E9}"/>
                </a:ext>
              </a:extLst>
            </p:cNvPr>
            <p:cNvSpPr/>
            <p:nvPr/>
          </p:nvSpPr>
          <p:spPr>
            <a:xfrm>
              <a:off x="398282" y="728834"/>
              <a:ext cx="6694098" cy="1164050"/>
            </a:xfrm>
            <a:prstGeom prst="roundRect">
              <a:avLst>
                <a:gd name="adj" fmla="val 6953"/>
              </a:avLst>
            </a:prstGeom>
            <a:noFill/>
            <a:ln w="38100">
              <a:solidFill>
                <a:srgbClr val="4F4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3" name="ZoneTexte 52">
            <a:extLst>
              <a:ext uri="{FF2B5EF4-FFF2-40B4-BE49-F238E27FC236}">
                <a16:creationId xmlns:a16="http://schemas.microsoft.com/office/drawing/2014/main" id="{822C6348-64C5-9670-66DD-46A6E90D3C95}"/>
              </a:ext>
            </a:extLst>
          </p:cNvPr>
          <p:cNvSpPr txBox="1"/>
          <p:nvPr/>
        </p:nvSpPr>
        <p:spPr>
          <a:xfrm>
            <a:off x="979442" y="562057"/>
            <a:ext cx="5791290" cy="400110"/>
          </a:xfrm>
          <a:prstGeom prst="rect">
            <a:avLst/>
          </a:prstGeom>
          <a:noFill/>
        </p:spPr>
        <p:txBody>
          <a:bodyPr wrap="square" rtlCol="0">
            <a:spAutoFit/>
          </a:bodyPr>
          <a:lstStyle/>
          <a:p>
            <a:pPr algn="ctr"/>
            <a:r>
              <a:rPr lang="fr-FR" sz="2000" i="1" dirty="0"/>
              <a:t>Découper chacune des vignettes (avec sa légende)</a:t>
            </a:r>
          </a:p>
        </p:txBody>
      </p:sp>
      <p:grpSp>
        <p:nvGrpSpPr>
          <p:cNvPr id="81" name="Groupe 80">
            <a:extLst>
              <a:ext uri="{FF2B5EF4-FFF2-40B4-BE49-F238E27FC236}">
                <a16:creationId xmlns:a16="http://schemas.microsoft.com/office/drawing/2014/main" id="{E2397720-1AB2-A1A8-2638-659140C8B3A9}"/>
              </a:ext>
            </a:extLst>
          </p:cNvPr>
          <p:cNvGrpSpPr/>
          <p:nvPr/>
        </p:nvGrpSpPr>
        <p:grpSpPr>
          <a:xfrm>
            <a:off x="0" y="1820432"/>
            <a:ext cx="2267999" cy="1831288"/>
            <a:chOff x="0" y="1820432"/>
            <a:chExt cx="2267999" cy="1831288"/>
          </a:xfrm>
        </p:grpSpPr>
        <p:pic>
          <p:nvPicPr>
            <p:cNvPr id="30" name="Image 29" descr="Une image contenant plein air, plante, sac, arbre&#10;&#10;Description générée automatiquement">
              <a:extLst>
                <a:ext uri="{FF2B5EF4-FFF2-40B4-BE49-F238E27FC236}">
                  <a16:creationId xmlns:a16="http://schemas.microsoft.com/office/drawing/2014/main" id="{40AFA473-C0C6-B51A-1E36-CF6583A143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213758" y="1609696"/>
              <a:ext cx="1831288" cy="2252759"/>
            </a:xfrm>
            <a:prstGeom prst="rect">
              <a:avLst/>
            </a:prstGeom>
            <a:ln>
              <a:solidFill>
                <a:srgbClr val="4D4D4D"/>
              </a:solidFill>
            </a:ln>
          </p:spPr>
        </p:pic>
        <p:sp>
          <p:nvSpPr>
            <p:cNvPr id="39" name="ZoneTexte 38">
              <a:extLst>
                <a:ext uri="{FF2B5EF4-FFF2-40B4-BE49-F238E27FC236}">
                  <a16:creationId xmlns:a16="http://schemas.microsoft.com/office/drawing/2014/main" id="{CA20BE12-BA33-B2BE-D9FD-63F391C1A2D0}"/>
                </a:ext>
              </a:extLst>
            </p:cNvPr>
            <p:cNvSpPr txBox="1"/>
            <p:nvPr/>
          </p:nvSpPr>
          <p:spPr>
            <a:xfrm>
              <a:off x="0" y="3311028"/>
              <a:ext cx="226799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Terres</a:t>
              </a:r>
            </a:p>
          </p:txBody>
        </p:sp>
      </p:grpSp>
      <p:grpSp>
        <p:nvGrpSpPr>
          <p:cNvPr id="80" name="Groupe 79">
            <a:extLst>
              <a:ext uri="{FF2B5EF4-FFF2-40B4-BE49-F238E27FC236}">
                <a16:creationId xmlns:a16="http://schemas.microsoft.com/office/drawing/2014/main" id="{8A8D445C-5E25-3FE3-FA78-86FD9BDC64A4}"/>
              </a:ext>
            </a:extLst>
          </p:cNvPr>
          <p:cNvGrpSpPr/>
          <p:nvPr/>
        </p:nvGrpSpPr>
        <p:grpSpPr>
          <a:xfrm>
            <a:off x="2710076" y="1820432"/>
            <a:ext cx="2271770" cy="1829150"/>
            <a:chOff x="2710076" y="1820432"/>
            <a:chExt cx="2271770" cy="1829150"/>
          </a:xfrm>
        </p:grpSpPr>
        <p:pic>
          <p:nvPicPr>
            <p:cNvPr id="40" name="Image 39" descr="Une image contenant pâte, nourriture, intérieur&#10;&#10;Description générée automatiquement">
              <a:extLst>
                <a:ext uri="{FF2B5EF4-FFF2-40B4-BE49-F238E27FC236}">
                  <a16:creationId xmlns:a16="http://schemas.microsoft.com/office/drawing/2014/main" id="{07C5A878-A31F-0A48-AC75-B5BCF5732E1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10076" y="1820432"/>
              <a:ext cx="2271770" cy="1491974"/>
            </a:xfrm>
            <a:prstGeom prst="rect">
              <a:avLst/>
            </a:prstGeom>
            <a:ln>
              <a:solidFill>
                <a:srgbClr val="4D4D4D"/>
              </a:solidFill>
            </a:ln>
          </p:spPr>
        </p:pic>
        <p:sp>
          <p:nvSpPr>
            <p:cNvPr id="41" name="ZoneTexte 40">
              <a:extLst>
                <a:ext uri="{FF2B5EF4-FFF2-40B4-BE49-F238E27FC236}">
                  <a16:creationId xmlns:a16="http://schemas.microsoft.com/office/drawing/2014/main" id="{5999A44E-C00A-FFF4-F9D0-711B4272551F}"/>
                </a:ext>
              </a:extLst>
            </p:cNvPr>
            <p:cNvSpPr txBox="1"/>
            <p:nvPr/>
          </p:nvSpPr>
          <p:spPr>
            <a:xfrm>
              <a:off x="2710076" y="3311028"/>
              <a:ext cx="226799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Mousses PU</a:t>
              </a:r>
            </a:p>
          </p:txBody>
        </p:sp>
      </p:grpSp>
      <p:grpSp>
        <p:nvGrpSpPr>
          <p:cNvPr id="49" name="Groupe 48">
            <a:extLst>
              <a:ext uri="{FF2B5EF4-FFF2-40B4-BE49-F238E27FC236}">
                <a16:creationId xmlns:a16="http://schemas.microsoft.com/office/drawing/2014/main" id="{C738F334-E152-8D06-A14E-15497AE4445C}"/>
              </a:ext>
            </a:extLst>
          </p:cNvPr>
          <p:cNvGrpSpPr/>
          <p:nvPr/>
        </p:nvGrpSpPr>
        <p:grpSpPr>
          <a:xfrm>
            <a:off x="5294368" y="1818295"/>
            <a:ext cx="2278560" cy="1831287"/>
            <a:chOff x="5294368" y="1818295"/>
            <a:chExt cx="2278560" cy="1831287"/>
          </a:xfrm>
        </p:grpSpPr>
        <p:pic>
          <p:nvPicPr>
            <p:cNvPr id="42" name="Image 41" descr="Une image contenant plein air, plante, sol, terre&#10;&#10;Description générée automatiquement">
              <a:extLst>
                <a:ext uri="{FF2B5EF4-FFF2-40B4-BE49-F238E27FC236}">
                  <a16:creationId xmlns:a16="http://schemas.microsoft.com/office/drawing/2014/main" id="{C9EC6D1A-42E5-F598-DFC5-019E8BC8E0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01158" y="1818295"/>
              <a:ext cx="2271770" cy="1533361"/>
            </a:xfrm>
            <a:prstGeom prst="rect">
              <a:avLst/>
            </a:prstGeom>
            <a:ln>
              <a:solidFill>
                <a:srgbClr val="4D4D4D"/>
              </a:solidFill>
            </a:ln>
          </p:spPr>
        </p:pic>
        <p:sp>
          <p:nvSpPr>
            <p:cNvPr id="44" name="ZoneTexte 43">
              <a:extLst>
                <a:ext uri="{FF2B5EF4-FFF2-40B4-BE49-F238E27FC236}">
                  <a16:creationId xmlns:a16="http://schemas.microsoft.com/office/drawing/2014/main" id="{E674F13E-C815-FB25-C79A-F231E247D45D}"/>
                </a:ext>
              </a:extLst>
            </p:cNvPr>
            <p:cNvSpPr txBox="1"/>
            <p:nvPr/>
          </p:nvSpPr>
          <p:spPr>
            <a:xfrm>
              <a:off x="5294368" y="3311028"/>
              <a:ext cx="226799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Déchets verts</a:t>
              </a:r>
            </a:p>
          </p:txBody>
        </p:sp>
      </p:grpSp>
      <p:grpSp>
        <p:nvGrpSpPr>
          <p:cNvPr id="48" name="Groupe 47">
            <a:extLst>
              <a:ext uri="{FF2B5EF4-FFF2-40B4-BE49-F238E27FC236}">
                <a16:creationId xmlns:a16="http://schemas.microsoft.com/office/drawing/2014/main" id="{CF2331BA-5347-D9DC-CA51-268A4FA18DC3}"/>
              </a:ext>
            </a:extLst>
          </p:cNvPr>
          <p:cNvGrpSpPr/>
          <p:nvPr/>
        </p:nvGrpSpPr>
        <p:grpSpPr>
          <a:xfrm>
            <a:off x="2710076" y="3977808"/>
            <a:ext cx="2271770" cy="1833425"/>
            <a:chOff x="2710076" y="3977808"/>
            <a:chExt cx="2271770" cy="1833425"/>
          </a:xfrm>
        </p:grpSpPr>
        <p:pic>
          <p:nvPicPr>
            <p:cNvPr id="45" name="Image 44">
              <a:extLst>
                <a:ext uri="{FF2B5EF4-FFF2-40B4-BE49-F238E27FC236}">
                  <a16:creationId xmlns:a16="http://schemas.microsoft.com/office/drawing/2014/main" id="{428E831E-C20C-1E81-5B93-15F3240266E4}"/>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732624" y="3977808"/>
              <a:ext cx="2249222" cy="1618550"/>
            </a:xfrm>
            <a:prstGeom prst="rect">
              <a:avLst/>
            </a:prstGeom>
            <a:ln>
              <a:solidFill>
                <a:srgbClr val="4D4D4D"/>
              </a:solidFill>
            </a:ln>
          </p:spPr>
        </p:pic>
        <p:sp>
          <p:nvSpPr>
            <p:cNvPr id="47" name="ZoneTexte 46">
              <a:extLst>
                <a:ext uri="{FF2B5EF4-FFF2-40B4-BE49-F238E27FC236}">
                  <a16:creationId xmlns:a16="http://schemas.microsoft.com/office/drawing/2014/main" id="{2F30FB61-C378-ED92-2B5C-09C4E0DE6D70}"/>
                </a:ext>
              </a:extLst>
            </p:cNvPr>
            <p:cNvSpPr txBox="1"/>
            <p:nvPr/>
          </p:nvSpPr>
          <p:spPr>
            <a:xfrm>
              <a:off x="2710076" y="5472679"/>
              <a:ext cx="227177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Fibrociment amianté</a:t>
              </a:r>
            </a:p>
          </p:txBody>
        </p:sp>
      </p:grpSp>
    </p:spTree>
    <p:extLst>
      <p:ext uri="{BB962C8B-B14F-4D97-AF65-F5344CB8AC3E}">
        <p14:creationId xmlns:p14="http://schemas.microsoft.com/office/powerpoint/2010/main" val="644890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4496D1DE-1B69-AD2B-7144-35A7FC609E5F}"/>
              </a:ext>
            </a:extLst>
          </p:cNvPr>
          <p:cNvSpPr txBox="1"/>
          <p:nvPr/>
        </p:nvSpPr>
        <p:spPr>
          <a:xfrm>
            <a:off x="1137859" y="445623"/>
            <a:ext cx="5438766" cy="276999"/>
          </a:xfrm>
          <a:prstGeom prst="rect">
            <a:avLst/>
          </a:prstGeom>
          <a:noFill/>
        </p:spPr>
        <p:txBody>
          <a:bodyPr wrap="square" rtlCol="0">
            <a:spAutoFit/>
          </a:bodyPr>
          <a:lstStyle/>
          <a:p>
            <a:pPr algn="ctr"/>
            <a:r>
              <a:rPr lang="fr-FR" sz="1200" i="1" dirty="0"/>
              <a:t>Verso de la page précédente / doit être aligné avec le panneau une fois imprimé</a:t>
            </a:r>
          </a:p>
        </p:txBody>
      </p:sp>
      <p:sp>
        <p:nvSpPr>
          <p:cNvPr id="24" name="Rectangle 23">
            <a:extLst>
              <a:ext uri="{FF2B5EF4-FFF2-40B4-BE49-F238E27FC236}">
                <a16:creationId xmlns:a16="http://schemas.microsoft.com/office/drawing/2014/main" id="{10813A15-F448-52FE-77B4-1EFF8FE3274C}"/>
              </a:ext>
            </a:extLst>
          </p:cNvPr>
          <p:cNvSpPr/>
          <p:nvPr/>
        </p:nvSpPr>
        <p:spPr>
          <a:xfrm>
            <a:off x="-5617" y="1820432"/>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37</a:t>
            </a:r>
          </a:p>
        </p:txBody>
      </p:sp>
      <p:sp>
        <p:nvSpPr>
          <p:cNvPr id="25" name="Rectangle 24">
            <a:extLst>
              <a:ext uri="{FF2B5EF4-FFF2-40B4-BE49-F238E27FC236}">
                <a16:creationId xmlns:a16="http://schemas.microsoft.com/office/drawing/2014/main" id="{8DA10536-8882-8B22-1580-A4BA0FCEB694}"/>
              </a:ext>
            </a:extLst>
          </p:cNvPr>
          <p:cNvSpPr/>
          <p:nvPr/>
        </p:nvSpPr>
        <p:spPr>
          <a:xfrm>
            <a:off x="2701610" y="1820432"/>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38</a:t>
            </a:r>
          </a:p>
        </p:txBody>
      </p:sp>
      <p:sp>
        <p:nvSpPr>
          <p:cNvPr id="26" name="Rectangle 25">
            <a:extLst>
              <a:ext uri="{FF2B5EF4-FFF2-40B4-BE49-F238E27FC236}">
                <a16:creationId xmlns:a16="http://schemas.microsoft.com/office/drawing/2014/main" id="{C81D07EA-0AAD-612C-F107-2AECF3A25C48}"/>
              </a:ext>
            </a:extLst>
          </p:cNvPr>
          <p:cNvSpPr/>
          <p:nvPr/>
        </p:nvSpPr>
        <p:spPr>
          <a:xfrm>
            <a:off x="5292692" y="1820432"/>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39</a:t>
            </a:r>
          </a:p>
        </p:txBody>
      </p:sp>
      <p:sp>
        <p:nvSpPr>
          <p:cNvPr id="28" name="Rectangle 27">
            <a:extLst>
              <a:ext uri="{FF2B5EF4-FFF2-40B4-BE49-F238E27FC236}">
                <a16:creationId xmlns:a16="http://schemas.microsoft.com/office/drawing/2014/main" id="{44D2F429-C73E-282A-24FC-0DCB3E17FA36}"/>
              </a:ext>
            </a:extLst>
          </p:cNvPr>
          <p:cNvSpPr/>
          <p:nvPr/>
        </p:nvSpPr>
        <p:spPr>
          <a:xfrm>
            <a:off x="2701610" y="3979946"/>
            <a:ext cx="2271770" cy="1831287"/>
          </a:xfrm>
          <a:prstGeom prst="rect">
            <a:avLst/>
          </a:prstGeom>
          <a:solidFill>
            <a:schemeClr val="bg1"/>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4D4D4D"/>
                </a:solidFill>
              </a:rPr>
              <a:t>40</a:t>
            </a:r>
          </a:p>
        </p:txBody>
      </p:sp>
    </p:spTree>
    <p:extLst>
      <p:ext uri="{BB962C8B-B14F-4D97-AF65-F5344CB8AC3E}">
        <p14:creationId xmlns:p14="http://schemas.microsoft.com/office/powerpoint/2010/main" val="4114641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A004B05-A4F1-0C48-A892-D725FDAE5A2E}"/>
              </a:ext>
            </a:extLst>
          </p:cNvPr>
          <p:cNvSpPr/>
          <p:nvPr/>
        </p:nvSpPr>
        <p:spPr>
          <a:xfrm>
            <a:off x="0" y="1657094"/>
            <a:ext cx="7559675" cy="2380890"/>
          </a:xfrm>
          <a:prstGeom prst="rect">
            <a:avLst/>
          </a:prstGeom>
          <a:solidFill>
            <a:srgbClr val="FF6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REPONSES A L’ACTIVITE (Diapositives suivantes jusqu’à la fin)</a:t>
            </a:r>
          </a:p>
          <a:p>
            <a:pPr algn="ctr"/>
            <a:endParaRPr lang="fr-FR" dirty="0"/>
          </a:p>
          <a:p>
            <a:pPr algn="ctr"/>
            <a:endParaRPr lang="fr-FR" dirty="0"/>
          </a:p>
          <a:p>
            <a:pPr algn="ctr"/>
            <a:r>
              <a:rPr lang="fr-FR" b="1" dirty="0">
                <a:highlight>
                  <a:srgbClr val="769973"/>
                </a:highlight>
              </a:rPr>
              <a:t>NE PAS IMPRIMER</a:t>
            </a:r>
          </a:p>
        </p:txBody>
      </p:sp>
      <p:sp>
        <p:nvSpPr>
          <p:cNvPr id="2" name="Rectangle 1">
            <a:extLst>
              <a:ext uri="{FF2B5EF4-FFF2-40B4-BE49-F238E27FC236}">
                <a16:creationId xmlns:a16="http://schemas.microsoft.com/office/drawing/2014/main" id="{0F7CD9BB-C609-6763-81D8-8F8878353816}"/>
              </a:ext>
            </a:extLst>
          </p:cNvPr>
          <p:cNvSpPr/>
          <p:nvPr/>
        </p:nvSpPr>
        <p:spPr>
          <a:xfrm>
            <a:off x="187309" y="4165601"/>
            <a:ext cx="7226332" cy="37882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u="sng" dirty="0">
                <a:solidFill>
                  <a:srgbClr val="4D4D4D"/>
                </a:solidFill>
              </a:rPr>
              <a:t>Remarques </a:t>
            </a:r>
            <a:r>
              <a:rPr lang="fr-FR" sz="1600" dirty="0">
                <a:solidFill>
                  <a:srgbClr val="4D4D4D"/>
                </a:solidFill>
              </a:rPr>
              <a:t>: Les consignes de tri présentées dans ce jeu sont les règles générales de la filière, définies par l'OCAB (Organisme Coordinateur de la Filière), pour garantir la qualité des flux au départ du site du Gestionnaire de Déchets (GDD).</a:t>
            </a:r>
          </a:p>
          <a:p>
            <a:pPr algn="ctr"/>
            <a:endParaRPr lang="fr-FR" sz="1600" dirty="0">
              <a:solidFill>
                <a:srgbClr val="4D4D4D"/>
              </a:solidFill>
            </a:endParaRPr>
          </a:p>
          <a:p>
            <a:pPr algn="ctr"/>
            <a:r>
              <a:rPr lang="fr-FR" sz="1600" dirty="0">
                <a:solidFill>
                  <a:srgbClr val="4D4D4D"/>
                </a:solidFill>
              </a:rPr>
              <a:t>Votre GDD peut avoir des consignes légèrement différentes. Valobat n’intervient pas dans votre relation contractuelle avec lui. Cependant, si les consignes du GDD sont trop différentes de celles de Valobat, les déchets évacués pourraient être pénalisés pour non-conformité, ce qui pourrait augmenter le coût des services du GDD. Il est donc important de revoir avec votre opérateur de déchets les exigences et consignes de tri spécifiques au chantier donné.</a:t>
            </a:r>
          </a:p>
        </p:txBody>
      </p:sp>
      <p:pic>
        <p:nvPicPr>
          <p:cNvPr id="3" name="Image 2">
            <a:extLst>
              <a:ext uri="{FF2B5EF4-FFF2-40B4-BE49-F238E27FC236}">
                <a16:creationId xmlns:a16="http://schemas.microsoft.com/office/drawing/2014/main" id="{5D9B2669-D00E-B64D-653B-45F3503E5610}"/>
              </a:ext>
            </a:extLst>
          </p:cNvPr>
          <p:cNvPicPr>
            <a:picLocks noChangeAspect="1"/>
          </p:cNvPicPr>
          <p:nvPr/>
        </p:nvPicPr>
        <p:blipFill>
          <a:blip r:embed="rId2"/>
          <a:stretch>
            <a:fillRect/>
          </a:stretch>
        </p:blipFill>
        <p:spPr>
          <a:xfrm>
            <a:off x="1669143" y="9830430"/>
            <a:ext cx="5744498" cy="661296"/>
          </a:xfrm>
          <a:prstGeom prst="rect">
            <a:avLst/>
          </a:prstGeom>
        </p:spPr>
      </p:pic>
      <p:sp>
        <p:nvSpPr>
          <p:cNvPr id="4" name="Rectangle 3">
            <a:extLst>
              <a:ext uri="{FF2B5EF4-FFF2-40B4-BE49-F238E27FC236}">
                <a16:creationId xmlns:a16="http://schemas.microsoft.com/office/drawing/2014/main" id="{048A3CAD-5492-4280-6F16-8D0BF712B70A}"/>
              </a:ext>
            </a:extLst>
          </p:cNvPr>
          <p:cNvSpPr/>
          <p:nvPr/>
        </p:nvSpPr>
        <p:spPr>
          <a:xfrm>
            <a:off x="1509484" y="9438334"/>
            <a:ext cx="6005755" cy="4076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FR" sz="1200" i="1" dirty="0">
                <a:solidFill>
                  <a:srgbClr val="4D4D4D"/>
                </a:solidFill>
                <a:sym typeface="Wingdings" panose="05000000000000000000" pitchFamily="2" charset="2"/>
              </a:rPr>
              <a:t>  </a:t>
            </a:r>
            <a:r>
              <a:rPr lang="fr-FR" sz="1200" i="1" dirty="0">
                <a:solidFill>
                  <a:srgbClr val="4D4D4D"/>
                </a:solidFill>
              </a:rPr>
              <a:t>Sous certaines diapositives, vous trouverez des « Notes » pour vous aider à animer</a:t>
            </a:r>
            <a:r>
              <a:rPr lang="fr-FR" sz="1200" i="1" dirty="0">
                <a:solidFill>
                  <a:srgbClr val="4D4D4D"/>
                </a:solidFill>
                <a:sym typeface="Wingdings" panose="05000000000000000000" pitchFamily="2" charset="2"/>
              </a:rPr>
              <a:t>  </a:t>
            </a:r>
            <a:endParaRPr lang="fr-FR" sz="1200" i="1" dirty="0">
              <a:solidFill>
                <a:srgbClr val="4D4D4D"/>
              </a:solidFill>
            </a:endParaRPr>
          </a:p>
        </p:txBody>
      </p:sp>
    </p:spTree>
    <p:extLst>
      <p:ext uri="{BB962C8B-B14F-4D97-AF65-F5344CB8AC3E}">
        <p14:creationId xmlns:p14="http://schemas.microsoft.com/office/powerpoint/2010/main" val="2052524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61515" y="91943"/>
            <a:ext cx="4996694" cy="7086725"/>
          </a:xfrm>
          <a:custGeom>
            <a:avLst/>
            <a:gdLst>
              <a:gd name="connsiteX0" fmla="*/ 0 w 4996694"/>
              <a:gd name="connsiteY0" fmla="*/ 0 h 7086725"/>
              <a:gd name="connsiteX1" fmla="*/ 455254 w 4996694"/>
              <a:gd name="connsiteY1" fmla="*/ 0 h 7086725"/>
              <a:gd name="connsiteX2" fmla="*/ 960476 w 4996694"/>
              <a:gd name="connsiteY2" fmla="*/ 0 h 7086725"/>
              <a:gd name="connsiteX3" fmla="*/ 1515664 w 4996694"/>
              <a:gd name="connsiteY3" fmla="*/ 0 h 7086725"/>
              <a:gd name="connsiteX4" fmla="*/ 1970918 w 4996694"/>
              <a:gd name="connsiteY4" fmla="*/ 0 h 7086725"/>
              <a:gd name="connsiteX5" fmla="*/ 2376206 w 4996694"/>
              <a:gd name="connsiteY5" fmla="*/ 0 h 7086725"/>
              <a:gd name="connsiteX6" fmla="*/ 2981361 w 4996694"/>
              <a:gd name="connsiteY6" fmla="*/ 0 h 7086725"/>
              <a:gd name="connsiteX7" fmla="*/ 3386648 w 4996694"/>
              <a:gd name="connsiteY7" fmla="*/ 0 h 7086725"/>
              <a:gd name="connsiteX8" fmla="*/ 3791936 w 4996694"/>
              <a:gd name="connsiteY8" fmla="*/ 0 h 7086725"/>
              <a:gd name="connsiteX9" fmla="*/ 4347124 w 4996694"/>
              <a:gd name="connsiteY9" fmla="*/ 0 h 7086725"/>
              <a:gd name="connsiteX10" fmla="*/ 4996694 w 4996694"/>
              <a:gd name="connsiteY10" fmla="*/ 0 h 7086725"/>
              <a:gd name="connsiteX11" fmla="*/ 4996694 w 4996694"/>
              <a:gd name="connsiteY11" fmla="*/ 719708 h 7086725"/>
              <a:gd name="connsiteX12" fmla="*/ 4996694 w 4996694"/>
              <a:gd name="connsiteY12" fmla="*/ 1319465 h 7086725"/>
              <a:gd name="connsiteX13" fmla="*/ 4996694 w 4996694"/>
              <a:gd name="connsiteY13" fmla="*/ 1799270 h 7086725"/>
              <a:gd name="connsiteX14" fmla="*/ 4996694 w 4996694"/>
              <a:gd name="connsiteY14" fmla="*/ 2219099 h 7086725"/>
              <a:gd name="connsiteX15" fmla="*/ 4996694 w 4996694"/>
              <a:gd name="connsiteY15" fmla="*/ 2818856 h 7086725"/>
              <a:gd name="connsiteX16" fmla="*/ 4996694 w 4996694"/>
              <a:gd name="connsiteY16" fmla="*/ 3358637 h 7086725"/>
              <a:gd name="connsiteX17" fmla="*/ 4996694 w 4996694"/>
              <a:gd name="connsiteY17" fmla="*/ 3838442 h 7086725"/>
              <a:gd name="connsiteX18" fmla="*/ 4996694 w 4996694"/>
              <a:gd name="connsiteY18" fmla="*/ 4498175 h 7086725"/>
              <a:gd name="connsiteX19" fmla="*/ 4996694 w 4996694"/>
              <a:gd name="connsiteY19" fmla="*/ 4918004 h 7086725"/>
              <a:gd name="connsiteX20" fmla="*/ 4996694 w 4996694"/>
              <a:gd name="connsiteY20" fmla="*/ 5997566 h 7086725"/>
              <a:gd name="connsiteX21" fmla="*/ 4512686 w 4996694"/>
              <a:gd name="connsiteY21" fmla="*/ 5997566 h 7086725"/>
              <a:gd name="connsiteX22" fmla="*/ 3944503 w 4996694"/>
              <a:gd name="connsiteY22" fmla="*/ 5997566 h 7086725"/>
              <a:gd name="connsiteX23" fmla="*/ 3460494 w 4996694"/>
              <a:gd name="connsiteY23" fmla="*/ 5997566 h 7086725"/>
              <a:gd name="connsiteX24" fmla="*/ 2892311 w 4996694"/>
              <a:gd name="connsiteY24" fmla="*/ 5997566 h 7086725"/>
              <a:gd name="connsiteX25" fmla="*/ 2892311 w 4996694"/>
              <a:gd name="connsiteY25" fmla="*/ 6273163 h 7086725"/>
              <a:gd name="connsiteX26" fmla="*/ 3183793 w 4996694"/>
              <a:gd name="connsiteY26" fmla="*/ 6273163 h 7086725"/>
              <a:gd name="connsiteX27" fmla="*/ 2834216 w 4996694"/>
              <a:gd name="connsiteY27" fmla="*/ 6688080 h 7086725"/>
              <a:gd name="connsiteX28" fmla="*/ 2498347 w 4996694"/>
              <a:gd name="connsiteY28" fmla="*/ 7086725 h 7086725"/>
              <a:gd name="connsiteX29" fmla="*/ 2162478 w 4996694"/>
              <a:gd name="connsiteY29" fmla="*/ 6688080 h 7086725"/>
              <a:gd name="connsiteX30" fmla="*/ 1812901 w 4996694"/>
              <a:gd name="connsiteY30" fmla="*/ 6273163 h 7086725"/>
              <a:gd name="connsiteX31" fmla="*/ 2104383 w 4996694"/>
              <a:gd name="connsiteY31" fmla="*/ 6273163 h 7086725"/>
              <a:gd name="connsiteX32" fmla="*/ 2104383 w 4996694"/>
              <a:gd name="connsiteY32" fmla="*/ 5997566 h 7086725"/>
              <a:gd name="connsiteX33" fmla="*/ 1599331 w 4996694"/>
              <a:gd name="connsiteY33" fmla="*/ 5997566 h 7086725"/>
              <a:gd name="connsiteX34" fmla="*/ 1052192 w 4996694"/>
              <a:gd name="connsiteY34" fmla="*/ 5997566 h 7086725"/>
              <a:gd name="connsiteX35" fmla="*/ 589227 w 4996694"/>
              <a:gd name="connsiteY35" fmla="*/ 5997566 h 7086725"/>
              <a:gd name="connsiteX36" fmla="*/ 0 w 4996694"/>
              <a:gd name="connsiteY36" fmla="*/ 5997566 h 7086725"/>
              <a:gd name="connsiteX37" fmla="*/ 0 w 4996694"/>
              <a:gd name="connsiteY37" fmla="*/ 5277858 h 7086725"/>
              <a:gd name="connsiteX38" fmla="*/ 0 w 4996694"/>
              <a:gd name="connsiteY38" fmla="*/ 4738077 h 7086725"/>
              <a:gd name="connsiteX39" fmla="*/ 0 w 4996694"/>
              <a:gd name="connsiteY39" fmla="*/ 4198296 h 7086725"/>
              <a:gd name="connsiteX40" fmla="*/ 0 w 4996694"/>
              <a:gd name="connsiteY40" fmla="*/ 3778467 h 7086725"/>
              <a:gd name="connsiteX41" fmla="*/ 0 w 4996694"/>
              <a:gd name="connsiteY41" fmla="*/ 3238686 h 7086725"/>
              <a:gd name="connsiteX42" fmla="*/ 0 w 4996694"/>
              <a:gd name="connsiteY42" fmla="*/ 2758880 h 7086725"/>
              <a:gd name="connsiteX43" fmla="*/ 0 w 4996694"/>
              <a:gd name="connsiteY43" fmla="*/ 2339051 h 7086725"/>
              <a:gd name="connsiteX44" fmla="*/ 0 w 4996694"/>
              <a:gd name="connsiteY44" fmla="*/ 1919221 h 7086725"/>
              <a:gd name="connsiteX45" fmla="*/ 0 w 4996694"/>
              <a:gd name="connsiteY45" fmla="*/ 1199513 h 7086725"/>
              <a:gd name="connsiteX46" fmla="*/ 0 w 4996694"/>
              <a:gd name="connsiteY46" fmla="*/ 779684 h 7086725"/>
              <a:gd name="connsiteX47" fmla="*/ 0 w 4996694"/>
              <a:gd name="connsiteY47" fmla="*/ 0 h 70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96694" h="7086725" extrusionOk="0">
                <a:moveTo>
                  <a:pt x="0" y="0"/>
                </a:moveTo>
                <a:cubicBezTo>
                  <a:pt x="150823" y="-11697"/>
                  <a:pt x="357946" y="34090"/>
                  <a:pt x="455254" y="0"/>
                </a:cubicBezTo>
                <a:cubicBezTo>
                  <a:pt x="552562" y="-34090"/>
                  <a:pt x="750162" y="27839"/>
                  <a:pt x="960476" y="0"/>
                </a:cubicBezTo>
                <a:cubicBezTo>
                  <a:pt x="1170790" y="-27839"/>
                  <a:pt x="1366667" y="45580"/>
                  <a:pt x="1515664" y="0"/>
                </a:cubicBezTo>
                <a:cubicBezTo>
                  <a:pt x="1664661" y="-45580"/>
                  <a:pt x="1771817" y="25389"/>
                  <a:pt x="1970918" y="0"/>
                </a:cubicBezTo>
                <a:cubicBezTo>
                  <a:pt x="2170019" y="-25389"/>
                  <a:pt x="2176498" y="24350"/>
                  <a:pt x="2376206" y="0"/>
                </a:cubicBezTo>
                <a:cubicBezTo>
                  <a:pt x="2575914" y="-24350"/>
                  <a:pt x="2687748" y="48103"/>
                  <a:pt x="2981361" y="0"/>
                </a:cubicBezTo>
                <a:cubicBezTo>
                  <a:pt x="3274974" y="-48103"/>
                  <a:pt x="3218083" y="22095"/>
                  <a:pt x="3386648" y="0"/>
                </a:cubicBezTo>
                <a:cubicBezTo>
                  <a:pt x="3555213" y="-22095"/>
                  <a:pt x="3600780" y="33784"/>
                  <a:pt x="3791936" y="0"/>
                </a:cubicBezTo>
                <a:cubicBezTo>
                  <a:pt x="3983092" y="-33784"/>
                  <a:pt x="4075365" y="49772"/>
                  <a:pt x="4347124" y="0"/>
                </a:cubicBezTo>
                <a:cubicBezTo>
                  <a:pt x="4618883" y="-49772"/>
                  <a:pt x="4741880" y="1765"/>
                  <a:pt x="4996694" y="0"/>
                </a:cubicBezTo>
                <a:cubicBezTo>
                  <a:pt x="5036470" y="269239"/>
                  <a:pt x="4977251" y="405846"/>
                  <a:pt x="4996694" y="719708"/>
                </a:cubicBezTo>
                <a:cubicBezTo>
                  <a:pt x="5016137" y="1033570"/>
                  <a:pt x="4948754" y="1183016"/>
                  <a:pt x="4996694" y="1319465"/>
                </a:cubicBezTo>
                <a:cubicBezTo>
                  <a:pt x="5044634" y="1455914"/>
                  <a:pt x="4942697" y="1684299"/>
                  <a:pt x="4996694" y="1799270"/>
                </a:cubicBezTo>
                <a:cubicBezTo>
                  <a:pt x="5050691" y="1914241"/>
                  <a:pt x="4951890" y="2094106"/>
                  <a:pt x="4996694" y="2219099"/>
                </a:cubicBezTo>
                <a:cubicBezTo>
                  <a:pt x="5041498" y="2344092"/>
                  <a:pt x="4985523" y="2684339"/>
                  <a:pt x="4996694" y="2818856"/>
                </a:cubicBezTo>
                <a:cubicBezTo>
                  <a:pt x="5007865" y="2953373"/>
                  <a:pt x="4955512" y="3124079"/>
                  <a:pt x="4996694" y="3358637"/>
                </a:cubicBezTo>
                <a:cubicBezTo>
                  <a:pt x="5037876" y="3593195"/>
                  <a:pt x="4947189" y="3629577"/>
                  <a:pt x="4996694" y="3838442"/>
                </a:cubicBezTo>
                <a:cubicBezTo>
                  <a:pt x="5046199" y="4047308"/>
                  <a:pt x="4933077" y="4268215"/>
                  <a:pt x="4996694" y="4498175"/>
                </a:cubicBezTo>
                <a:cubicBezTo>
                  <a:pt x="5060311" y="4728135"/>
                  <a:pt x="4992855" y="4723707"/>
                  <a:pt x="4996694" y="4918004"/>
                </a:cubicBezTo>
                <a:cubicBezTo>
                  <a:pt x="5000533" y="5112301"/>
                  <a:pt x="4924373" y="5644862"/>
                  <a:pt x="4996694" y="5997566"/>
                </a:cubicBezTo>
                <a:cubicBezTo>
                  <a:pt x="4848953" y="6044238"/>
                  <a:pt x="4691532" y="5988597"/>
                  <a:pt x="4512686" y="5997566"/>
                </a:cubicBezTo>
                <a:cubicBezTo>
                  <a:pt x="4333840" y="6006535"/>
                  <a:pt x="4084467" y="5960615"/>
                  <a:pt x="3944503" y="5997566"/>
                </a:cubicBezTo>
                <a:cubicBezTo>
                  <a:pt x="3804539" y="6034517"/>
                  <a:pt x="3632749" y="5985787"/>
                  <a:pt x="3460494" y="5997566"/>
                </a:cubicBezTo>
                <a:cubicBezTo>
                  <a:pt x="3288239" y="6009345"/>
                  <a:pt x="3105529" y="5959572"/>
                  <a:pt x="2892311" y="5997566"/>
                </a:cubicBezTo>
                <a:cubicBezTo>
                  <a:pt x="2900938" y="6104822"/>
                  <a:pt x="2885563" y="6208876"/>
                  <a:pt x="2892311" y="6273163"/>
                </a:cubicBezTo>
                <a:cubicBezTo>
                  <a:pt x="2957709" y="6254016"/>
                  <a:pt x="3070131" y="6283062"/>
                  <a:pt x="3183793" y="6273163"/>
                </a:cubicBezTo>
                <a:cubicBezTo>
                  <a:pt x="3094637" y="6392361"/>
                  <a:pt x="2963751" y="6502130"/>
                  <a:pt x="2834216" y="6688080"/>
                </a:cubicBezTo>
                <a:cubicBezTo>
                  <a:pt x="2704680" y="6874030"/>
                  <a:pt x="2556443" y="6993995"/>
                  <a:pt x="2498347" y="7086725"/>
                </a:cubicBezTo>
                <a:cubicBezTo>
                  <a:pt x="2349316" y="6970299"/>
                  <a:pt x="2285544" y="6749322"/>
                  <a:pt x="2162478" y="6688080"/>
                </a:cubicBezTo>
                <a:cubicBezTo>
                  <a:pt x="2039413" y="6626838"/>
                  <a:pt x="1961985" y="6391082"/>
                  <a:pt x="1812901" y="6273163"/>
                </a:cubicBezTo>
                <a:cubicBezTo>
                  <a:pt x="1952013" y="6271416"/>
                  <a:pt x="2041167" y="6284831"/>
                  <a:pt x="2104383" y="6273163"/>
                </a:cubicBezTo>
                <a:cubicBezTo>
                  <a:pt x="2080155" y="6163023"/>
                  <a:pt x="2114861" y="6123017"/>
                  <a:pt x="2104383" y="5997566"/>
                </a:cubicBezTo>
                <a:cubicBezTo>
                  <a:pt x="1924241" y="6022406"/>
                  <a:pt x="1779035" y="5990248"/>
                  <a:pt x="1599331" y="5997566"/>
                </a:cubicBezTo>
                <a:cubicBezTo>
                  <a:pt x="1419627" y="6004884"/>
                  <a:pt x="1280926" y="5947337"/>
                  <a:pt x="1052192" y="5997566"/>
                </a:cubicBezTo>
                <a:cubicBezTo>
                  <a:pt x="823458" y="6047795"/>
                  <a:pt x="742511" y="5950976"/>
                  <a:pt x="589227" y="5997566"/>
                </a:cubicBezTo>
                <a:cubicBezTo>
                  <a:pt x="435944" y="6044156"/>
                  <a:pt x="184662" y="5954516"/>
                  <a:pt x="0" y="5997566"/>
                </a:cubicBezTo>
                <a:cubicBezTo>
                  <a:pt x="-82557" y="5835903"/>
                  <a:pt x="5459" y="5600888"/>
                  <a:pt x="0" y="5277858"/>
                </a:cubicBezTo>
                <a:cubicBezTo>
                  <a:pt x="-5459" y="4954828"/>
                  <a:pt x="12247" y="4885529"/>
                  <a:pt x="0" y="4738077"/>
                </a:cubicBezTo>
                <a:cubicBezTo>
                  <a:pt x="-12247" y="4590625"/>
                  <a:pt x="39030" y="4364236"/>
                  <a:pt x="0" y="4198296"/>
                </a:cubicBezTo>
                <a:cubicBezTo>
                  <a:pt x="-39030" y="4032356"/>
                  <a:pt x="2782" y="3927469"/>
                  <a:pt x="0" y="3778467"/>
                </a:cubicBezTo>
                <a:cubicBezTo>
                  <a:pt x="-2782" y="3629465"/>
                  <a:pt x="42898" y="3399618"/>
                  <a:pt x="0" y="3238686"/>
                </a:cubicBezTo>
                <a:cubicBezTo>
                  <a:pt x="-42898" y="3077754"/>
                  <a:pt x="4099" y="2993754"/>
                  <a:pt x="0" y="2758880"/>
                </a:cubicBezTo>
                <a:cubicBezTo>
                  <a:pt x="-4099" y="2524006"/>
                  <a:pt x="36362" y="2430695"/>
                  <a:pt x="0" y="2339051"/>
                </a:cubicBezTo>
                <a:cubicBezTo>
                  <a:pt x="-36362" y="2247407"/>
                  <a:pt x="29354" y="2095613"/>
                  <a:pt x="0" y="1919221"/>
                </a:cubicBezTo>
                <a:cubicBezTo>
                  <a:pt x="-29354" y="1742829"/>
                  <a:pt x="8417" y="1530840"/>
                  <a:pt x="0" y="1199513"/>
                </a:cubicBezTo>
                <a:cubicBezTo>
                  <a:pt x="-8417" y="868186"/>
                  <a:pt x="48668" y="906803"/>
                  <a:pt x="0" y="779684"/>
                </a:cubicBezTo>
                <a:cubicBezTo>
                  <a:pt x="-48668" y="652565"/>
                  <a:pt x="91435" y="285823"/>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8463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pic>
        <p:nvPicPr>
          <p:cNvPr id="55" name="Image 54">
            <a:extLst>
              <a:ext uri="{FF2B5EF4-FFF2-40B4-BE49-F238E27FC236}">
                <a16:creationId xmlns:a16="http://schemas.microsoft.com/office/drawing/2014/main" id="{8F3337D2-0789-7980-0271-887D80010A2B}"/>
              </a:ext>
            </a:extLst>
          </p:cNvPr>
          <p:cNvPicPr>
            <a:picLocks noChangeAspect="1"/>
          </p:cNvPicPr>
          <p:nvPr/>
        </p:nvPicPr>
        <p:blipFill>
          <a:blip r:embed="rId4"/>
          <a:stretch>
            <a:fillRect/>
          </a:stretch>
        </p:blipFill>
        <p:spPr>
          <a:xfrm>
            <a:off x="5165629" y="291976"/>
            <a:ext cx="2394046" cy="5641784"/>
          </a:xfrm>
          <a:prstGeom prst="rect">
            <a:avLst/>
          </a:prstGeom>
          <a:ln>
            <a:solidFill>
              <a:srgbClr val="4D4D4D"/>
            </a:solidFill>
          </a:ln>
        </p:spPr>
      </p:pic>
      <p:grpSp>
        <p:nvGrpSpPr>
          <p:cNvPr id="87" name="Groupe 86">
            <a:extLst>
              <a:ext uri="{FF2B5EF4-FFF2-40B4-BE49-F238E27FC236}">
                <a16:creationId xmlns:a16="http://schemas.microsoft.com/office/drawing/2014/main" id="{79F405AA-30AA-CC38-EFC8-BA419010EB91}"/>
              </a:ext>
            </a:extLst>
          </p:cNvPr>
          <p:cNvGrpSpPr/>
          <p:nvPr/>
        </p:nvGrpSpPr>
        <p:grpSpPr>
          <a:xfrm>
            <a:off x="173554" y="184609"/>
            <a:ext cx="2279429" cy="1831602"/>
            <a:chOff x="2697325" y="8856141"/>
            <a:chExt cx="2279429" cy="1831602"/>
          </a:xfrm>
        </p:grpSpPr>
        <p:pic>
          <p:nvPicPr>
            <p:cNvPr id="88" name="Image 87" descr="Une image contenant plein air, roue, pneu, Pièce auto&#10;&#10;Description générée automatiquement">
              <a:extLst>
                <a:ext uri="{FF2B5EF4-FFF2-40B4-BE49-F238E27FC236}">
                  <a16:creationId xmlns:a16="http://schemas.microsoft.com/office/drawing/2014/main" id="{DFC2A052-A672-65DA-A15B-C7B38B778D9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97325" y="8856141"/>
              <a:ext cx="2279323" cy="1502654"/>
            </a:xfrm>
            <a:prstGeom prst="rect">
              <a:avLst/>
            </a:prstGeom>
            <a:ln>
              <a:solidFill>
                <a:srgbClr val="4D4D4D"/>
              </a:solidFill>
            </a:ln>
          </p:spPr>
        </p:pic>
        <p:sp>
          <p:nvSpPr>
            <p:cNvPr id="89" name="ZoneTexte 88">
              <a:extLst>
                <a:ext uri="{FF2B5EF4-FFF2-40B4-BE49-F238E27FC236}">
                  <a16:creationId xmlns:a16="http://schemas.microsoft.com/office/drawing/2014/main" id="{7146B7E3-0015-7D2E-FC4F-B53BD007B957}"/>
                </a:ext>
              </a:extLst>
            </p:cNvPr>
            <p:cNvSpPr txBox="1"/>
            <p:nvPr/>
          </p:nvSpPr>
          <p:spPr>
            <a:xfrm>
              <a:off x="2697431" y="10349189"/>
              <a:ext cx="2279323"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Lavabo céramique</a:t>
              </a:r>
            </a:p>
          </p:txBody>
        </p:sp>
      </p:grpSp>
      <p:grpSp>
        <p:nvGrpSpPr>
          <p:cNvPr id="114" name="Groupe 113">
            <a:extLst>
              <a:ext uri="{FF2B5EF4-FFF2-40B4-BE49-F238E27FC236}">
                <a16:creationId xmlns:a16="http://schemas.microsoft.com/office/drawing/2014/main" id="{CB475FE4-8561-794D-8CDF-0B022B63C022}"/>
              </a:ext>
            </a:extLst>
          </p:cNvPr>
          <p:cNvGrpSpPr/>
          <p:nvPr/>
        </p:nvGrpSpPr>
        <p:grpSpPr>
          <a:xfrm>
            <a:off x="132117" y="2138309"/>
            <a:ext cx="2277896" cy="1819869"/>
            <a:chOff x="0" y="1829713"/>
            <a:chExt cx="2277896" cy="1819869"/>
          </a:xfrm>
        </p:grpSpPr>
        <p:pic>
          <p:nvPicPr>
            <p:cNvPr id="115" name="Image 114" descr="Une image contenant plein air, rouille, abandonné, cassé&#10;&#10;Description générée automatiquement">
              <a:extLst>
                <a:ext uri="{FF2B5EF4-FFF2-40B4-BE49-F238E27FC236}">
                  <a16:creationId xmlns:a16="http://schemas.microsoft.com/office/drawing/2014/main" id="{47193A21-4358-50CD-0CD8-467CBDDA5E2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34" y="1829713"/>
              <a:ext cx="2272962" cy="1680988"/>
            </a:xfrm>
            <a:prstGeom prst="rect">
              <a:avLst/>
            </a:prstGeom>
          </p:spPr>
        </p:pic>
        <p:sp>
          <p:nvSpPr>
            <p:cNvPr id="116" name="ZoneTexte 115">
              <a:extLst>
                <a:ext uri="{FF2B5EF4-FFF2-40B4-BE49-F238E27FC236}">
                  <a16:creationId xmlns:a16="http://schemas.microsoft.com/office/drawing/2014/main" id="{B04BF87F-12D0-D4B5-DE75-4C2D6497C3BE}"/>
                </a:ext>
              </a:extLst>
            </p:cNvPr>
            <p:cNvSpPr txBox="1"/>
            <p:nvPr/>
          </p:nvSpPr>
          <p:spPr>
            <a:xfrm>
              <a:off x="0" y="3311028"/>
              <a:ext cx="226799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Tuiles</a:t>
              </a:r>
            </a:p>
          </p:txBody>
        </p:sp>
      </p:grpSp>
      <p:grpSp>
        <p:nvGrpSpPr>
          <p:cNvPr id="126" name="Groupe 125">
            <a:extLst>
              <a:ext uri="{FF2B5EF4-FFF2-40B4-BE49-F238E27FC236}">
                <a16:creationId xmlns:a16="http://schemas.microsoft.com/office/drawing/2014/main" id="{AB4CAC8F-5A91-2DC1-1E15-7B41B1044F73}"/>
              </a:ext>
            </a:extLst>
          </p:cNvPr>
          <p:cNvGrpSpPr/>
          <p:nvPr/>
        </p:nvGrpSpPr>
        <p:grpSpPr>
          <a:xfrm>
            <a:off x="2625017" y="188169"/>
            <a:ext cx="2287727" cy="1845016"/>
            <a:chOff x="2691888" y="8845183"/>
            <a:chExt cx="2287727" cy="1845016"/>
          </a:xfrm>
        </p:grpSpPr>
        <p:pic>
          <p:nvPicPr>
            <p:cNvPr id="127" name="Image 126" descr="Une image contenant plein air, hiver, neige, sol&#10;&#10;Description générée automatiquement">
              <a:extLst>
                <a:ext uri="{FF2B5EF4-FFF2-40B4-BE49-F238E27FC236}">
                  <a16:creationId xmlns:a16="http://schemas.microsoft.com/office/drawing/2014/main" id="{8F7A69C5-4448-7A29-07D0-DF1EC577CD9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5400000">
              <a:off x="3077334" y="8466770"/>
              <a:ext cx="1509470" cy="2266295"/>
            </a:xfrm>
            <a:prstGeom prst="rect">
              <a:avLst/>
            </a:prstGeom>
          </p:spPr>
        </p:pic>
        <p:sp>
          <p:nvSpPr>
            <p:cNvPr id="128" name="ZoneTexte 127">
              <a:extLst>
                <a:ext uri="{FF2B5EF4-FFF2-40B4-BE49-F238E27FC236}">
                  <a16:creationId xmlns:a16="http://schemas.microsoft.com/office/drawing/2014/main" id="{A5215A46-1EF9-6050-D56E-4BA7EAD19D4D}"/>
                </a:ext>
              </a:extLst>
            </p:cNvPr>
            <p:cNvSpPr txBox="1"/>
            <p:nvPr/>
          </p:nvSpPr>
          <p:spPr>
            <a:xfrm>
              <a:off x="2691888" y="10354851"/>
              <a:ext cx="2287727"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Pierres</a:t>
              </a:r>
            </a:p>
          </p:txBody>
        </p:sp>
      </p:grpSp>
      <p:grpSp>
        <p:nvGrpSpPr>
          <p:cNvPr id="132" name="Groupe 131">
            <a:extLst>
              <a:ext uri="{FF2B5EF4-FFF2-40B4-BE49-F238E27FC236}">
                <a16:creationId xmlns:a16="http://schemas.microsoft.com/office/drawing/2014/main" id="{9AE72856-E82A-589D-BD22-FD2A45A8D003}"/>
              </a:ext>
            </a:extLst>
          </p:cNvPr>
          <p:cNvGrpSpPr/>
          <p:nvPr/>
        </p:nvGrpSpPr>
        <p:grpSpPr>
          <a:xfrm>
            <a:off x="2641568" y="2124390"/>
            <a:ext cx="2268000" cy="1837596"/>
            <a:chOff x="2705056" y="3973425"/>
            <a:chExt cx="2268000" cy="1837596"/>
          </a:xfrm>
        </p:grpSpPr>
        <p:pic>
          <p:nvPicPr>
            <p:cNvPr id="133" name="Image 132" descr="Une image contenant bâtiment, barrière, plein air, bois&#10;&#10;Description générée automatiquement">
              <a:extLst>
                <a:ext uri="{FF2B5EF4-FFF2-40B4-BE49-F238E27FC236}">
                  <a16:creationId xmlns:a16="http://schemas.microsoft.com/office/drawing/2014/main" id="{25083BBF-DDED-3E77-557B-DCDEA544CCE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705057" y="3973425"/>
              <a:ext cx="2267999" cy="1498829"/>
            </a:xfrm>
            <a:prstGeom prst="rect">
              <a:avLst/>
            </a:prstGeom>
          </p:spPr>
        </p:pic>
        <p:sp>
          <p:nvSpPr>
            <p:cNvPr id="134" name="ZoneTexte 133">
              <a:extLst>
                <a:ext uri="{FF2B5EF4-FFF2-40B4-BE49-F238E27FC236}">
                  <a16:creationId xmlns:a16="http://schemas.microsoft.com/office/drawing/2014/main" id="{475FEB41-E350-78C3-E3AF-3C4E205A4D22}"/>
                </a:ext>
              </a:extLst>
            </p:cNvPr>
            <p:cNvSpPr txBox="1"/>
            <p:nvPr/>
          </p:nvSpPr>
          <p:spPr>
            <a:xfrm>
              <a:off x="2705056" y="5472467"/>
              <a:ext cx="226799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Béton ferraillé</a:t>
              </a:r>
            </a:p>
          </p:txBody>
        </p:sp>
      </p:grpSp>
      <p:grpSp>
        <p:nvGrpSpPr>
          <p:cNvPr id="135" name="Groupe 134">
            <a:extLst>
              <a:ext uri="{FF2B5EF4-FFF2-40B4-BE49-F238E27FC236}">
                <a16:creationId xmlns:a16="http://schemas.microsoft.com/office/drawing/2014/main" id="{C987ECF8-A413-5A8F-20B8-68749646989D}"/>
              </a:ext>
            </a:extLst>
          </p:cNvPr>
          <p:cNvGrpSpPr/>
          <p:nvPr/>
        </p:nvGrpSpPr>
        <p:grpSpPr>
          <a:xfrm>
            <a:off x="1317161" y="4072491"/>
            <a:ext cx="2280581" cy="1851763"/>
            <a:chOff x="5279092" y="3970068"/>
            <a:chExt cx="2280581" cy="1851763"/>
          </a:xfrm>
        </p:grpSpPr>
        <p:pic>
          <p:nvPicPr>
            <p:cNvPr id="136" name="Image 135" descr="Une image contenant plein air, sol, rocher, bois&#10;&#10;Description générée automatiquement">
              <a:extLst>
                <a:ext uri="{FF2B5EF4-FFF2-40B4-BE49-F238E27FC236}">
                  <a16:creationId xmlns:a16="http://schemas.microsoft.com/office/drawing/2014/main" id="{272E0942-DC75-A2E9-9504-FEEFF148513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V="1">
              <a:off x="5286710" y="3970068"/>
              <a:ext cx="2272963" cy="1736012"/>
            </a:xfrm>
            <a:prstGeom prst="rect">
              <a:avLst/>
            </a:prstGeom>
            <a:ln>
              <a:solidFill>
                <a:srgbClr val="4D4D4D"/>
              </a:solidFill>
            </a:ln>
          </p:spPr>
        </p:pic>
        <p:sp>
          <p:nvSpPr>
            <p:cNvPr id="137" name="ZoneTexte 136">
              <a:extLst>
                <a:ext uri="{FF2B5EF4-FFF2-40B4-BE49-F238E27FC236}">
                  <a16:creationId xmlns:a16="http://schemas.microsoft.com/office/drawing/2014/main" id="{EB7A9051-2355-CD53-3DA7-E83493A013B0}"/>
                </a:ext>
              </a:extLst>
            </p:cNvPr>
            <p:cNvSpPr txBox="1"/>
            <p:nvPr/>
          </p:nvSpPr>
          <p:spPr>
            <a:xfrm>
              <a:off x="5279092" y="5483277"/>
              <a:ext cx="2268001"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Briques</a:t>
              </a:r>
            </a:p>
          </p:txBody>
        </p:sp>
      </p:grpSp>
    </p:spTree>
    <p:extLst>
      <p:ext uri="{BB962C8B-B14F-4D97-AF65-F5344CB8AC3E}">
        <p14:creationId xmlns:p14="http://schemas.microsoft.com/office/powerpoint/2010/main" val="3276253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75802" y="955533"/>
            <a:ext cx="4967686" cy="5768905"/>
          </a:xfrm>
          <a:custGeom>
            <a:avLst/>
            <a:gdLst>
              <a:gd name="connsiteX0" fmla="*/ 0 w 4967686"/>
              <a:gd name="connsiteY0" fmla="*/ 0 h 5768905"/>
              <a:gd name="connsiteX1" fmla="*/ 452611 w 4967686"/>
              <a:gd name="connsiteY1" fmla="*/ 0 h 5768905"/>
              <a:gd name="connsiteX2" fmla="*/ 954900 w 4967686"/>
              <a:gd name="connsiteY2" fmla="*/ 0 h 5768905"/>
              <a:gd name="connsiteX3" fmla="*/ 1506865 w 4967686"/>
              <a:gd name="connsiteY3" fmla="*/ 0 h 5768905"/>
              <a:gd name="connsiteX4" fmla="*/ 1959476 w 4967686"/>
              <a:gd name="connsiteY4" fmla="*/ 0 h 5768905"/>
              <a:gd name="connsiteX5" fmla="*/ 2362411 w 4967686"/>
              <a:gd name="connsiteY5" fmla="*/ 0 h 5768905"/>
              <a:gd name="connsiteX6" fmla="*/ 2964053 w 4967686"/>
              <a:gd name="connsiteY6" fmla="*/ 0 h 5768905"/>
              <a:gd name="connsiteX7" fmla="*/ 3366987 w 4967686"/>
              <a:gd name="connsiteY7" fmla="*/ 0 h 5768905"/>
              <a:gd name="connsiteX8" fmla="*/ 3769922 w 4967686"/>
              <a:gd name="connsiteY8" fmla="*/ 0 h 5768905"/>
              <a:gd name="connsiteX9" fmla="*/ 4321887 w 4967686"/>
              <a:gd name="connsiteY9" fmla="*/ 0 h 5768905"/>
              <a:gd name="connsiteX10" fmla="*/ 4967686 w 4967686"/>
              <a:gd name="connsiteY10" fmla="*/ 0 h 5768905"/>
              <a:gd name="connsiteX11" fmla="*/ 4967686 w 4967686"/>
              <a:gd name="connsiteY11" fmla="*/ 672782 h 5768905"/>
              <a:gd name="connsiteX12" fmla="*/ 4967686 w 4967686"/>
              <a:gd name="connsiteY12" fmla="*/ 1252766 h 5768905"/>
              <a:gd name="connsiteX13" fmla="*/ 4967686 w 4967686"/>
              <a:gd name="connsiteY13" fmla="*/ 1739952 h 5768905"/>
              <a:gd name="connsiteX14" fmla="*/ 4967686 w 4967686"/>
              <a:gd name="connsiteY14" fmla="*/ 2180740 h 5768905"/>
              <a:gd name="connsiteX15" fmla="*/ 4967686 w 4967686"/>
              <a:gd name="connsiteY15" fmla="*/ 2760724 h 5768905"/>
              <a:gd name="connsiteX16" fmla="*/ 4967686 w 4967686"/>
              <a:gd name="connsiteY16" fmla="*/ 3294310 h 5768905"/>
              <a:gd name="connsiteX17" fmla="*/ 4967686 w 4967686"/>
              <a:gd name="connsiteY17" fmla="*/ 3781496 h 5768905"/>
              <a:gd name="connsiteX18" fmla="*/ 4967686 w 4967686"/>
              <a:gd name="connsiteY18" fmla="*/ 4639873 h 5768905"/>
              <a:gd name="connsiteX19" fmla="*/ 4507409 w 4967686"/>
              <a:gd name="connsiteY19" fmla="*/ 4639873 h 5768905"/>
              <a:gd name="connsiteX20" fmla="*/ 4005290 w 4967686"/>
              <a:gd name="connsiteY20" fmla="*/ 4639873 h 5768905"/>
              <a:gd name="connsiteX21" fmla="*/ 3482248 w 4967686"/>
              <a:gd name="connsiteY21" fmla="*/ 4639873 h 5768905"/>
              <a:gd name="connsiteX22" fmla="*/ 2875520 w 4967686"/>
              <a:gd name="connsiteY22" fmla="*/ 4639873 h 5768905"/>
              <a:gd name="connsiteX23" fmla="*/ 2875520 w 4967686"/>
              <a:gd name="connsiteY23" fmla="*/ 4960066 h 5768905"/>
              <a:gd name="connsiteX24" fmla="*/ 3165310 w 4967686"/>
              <a:gd name="connsiteY24" fmla="*/ 4960066 h 5768905"/>
              <a:gd name="connsiteX25" fmla="*/ 2810947 w 4967686"/>
              <a:gd name="connsiteY25" fmla="*/ 5380662 h 5768905"/>
              <a:gd name="connsiteX26" fmla="*/ 2483843 w 4967686"/>
              <a:gd name="connsiteY26" fmla="*/ 5768905 h 5768905"/>
              <a:gd name="connsiteX27" fmla="*/ 2163554 w 4967686"/>
              <a:gd name="connsiteY27" fmla="*/ 5388751 h 5768905"/>
              <a:gd name="connsiteX28" fmla="*/ 1802376 w 4967686"/>
              <a:gd name="connsiteY28" fmla="*/ 4960066 h 5768905"/>
              <a:gd name="connsiteX29" fmla="*/ 2092166 w 4967686"/>
              <a:gd name="connsiteY29" fmla="*/ 4960066 h 5768905"/>
              <a:gd name="connsiteX30" fmla="*/ 2092166 w 4967686"/>
              <a:gd name="connsiteY30" fmla="*/ 4639873 h 5768905"/>
              <a:gd name="connsiteX31" fmla="*/ 1548203 w 4967686"/>
              <a:gd name="connsiteY31" fmla="*/ 4639873 h 5768905"/>
              <a:gd name="connsiteX32" fmla="*/ 983318 w 4967686"/>
              <a:gd name="connsiteY32" fmla="*/ 4639873 h 5768905"/>
              <a:gd name="connsiteX33" fmla="*/ 481198 w 4967686"/>
              <a:gd name="connsiteY33" fmla="*/ 4639873 h 5768905"/>
              <a:gd name="connsiteX34" fmla="*/ 0 w 4967686"/>
              <a:gd name="connsiteY34" fmla="*/ 4639873 h 5768905"/>
              <a:gd name="connsiteX35" fmla="*/ 0 w 4967686"/>
              <a:gd name="connsiteY35" fmla="*/ 4199085 h 5768905"/>
              <a:gd name="connsiteX36" fmla="*/ 0 w 4967686"/>
              <a:gd name="connsiteY36" fmla="*/ 3665500 h 5768905"/>
              <a:gd name="connsiteX37" fmla="*/ 0 w 4967686"/>
              <a:gd name="connsiteY37" fmla="*/ 3224712 h 5768905"/>
              <a:gd name="connsiteX38" fmla="*/ 0 w 4967686"/>
              <a:gd name="connsiteY38" fmla="*/ 2691126 h 5768905"/>
              <a:gd name="connsiteX39" fmla="*/ 0 w 4967686"/>
              <a:gd name="connsiteY39" fmla="*/ 2157541 h 5768905"/>
              <a:gd name="connsiteX40" fmla="*/ 0 w 4967686"/>
              <a:gd name="connsiteY40" fmla="*/ 1716753 h 5768905"/>
              <a:gd name="connsiteX41" fmla="*/ 0 w 4967686"/>
              <a:gd name="connsiteY41" fmla="*/ 1183168 h 5768905"/>
              <a:gd name="connsiteX42" fmla="*/ 0 w 4967686"/>
              <a:gd name="connsiteY42" fmla="*/ 695981 h 5768905"/>
              <a:gd name="connsiteX43" fmla="*/ 0 w 4967686"/>
              <a:gd name="connsiteY43" fmla="*/ 0 h 576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67686" h="5768905" extrusionOk="0">
                <a:moveTo>
                  <a:pt x="0" y="0"/>
                </a:moveTo>
                <a:cubicBezTo>
                  <a:pt x="214518" y="-24460"/>
                  <a:pt x="360386" y="19280"/>
                  <a:pt x="452611" y="0"/>
                </a:cubicBezTo>
                <a:cubicBezTo>
                  <a:pt x="544836" y="-19280"/>
                  <a:pt x="765897" y="36548"/>
                  <a:pt x="954900" y="0"/>
                </a:cubicBezTo>
                <a:cubicBezTo>
                  <a:pt x="1143903" y="-36548"/>
                  <a:pt x="1280062" y="44787"/>
                  <a:pt x="1506865" y="0"/>
                </a:cubicBezTo>
                <a:cubicBezTo>
                  <a:pt x="1733668" y="-44787"/>
                  <a:pt x="1750771" y="2692"/>
                  <a:pt x="1959476" y="0"/>
                </a:cubicBezTo>
                <a:cubicBezTo>
                  <a:pt x="2168181" y="-2692"/>
                  <a:pt x="2274368" y="31734"/>
                  <a:pt x="2362411" y="0"/>
                </a:cubicBezTo>
                <a:cubicBezTo>
                  <a:pt x="2450455" y="-31734"/>
                  <a:pt x="2679175" y="2015"/>
                  <a:pt x="2964053" y="0"/>
                </a:cubicBezTo>
                <a:cubicBezTo>
                  <a:pt x="3248931" y="-2015"/>
                  <a:pt x="3173448" y="45626"/>
                  <a:pt x="3366987" y="0"/>
                </a:cubicBezTo>
                <a:cubicBezTo>
                  <a:pt x="3560526" y="-45626"/>
                  <a:pt x="3640173" y="28170"/>
                  <a:pt x="3769922" y="0"/>
                </a:cubicBezTo>
                <a:cubicBezTo>
                  <a:pt x="3899672" y="-28170"/>
                  <a:pt x="4164591" y="33346"/>
                  <a:pt x="4321887" y="0"/>
                </a:cubicBezTo>
                <a:cubicBezTo>
                  <a:pt x="4479183" y="-33346"/>
                  <a:pt x="4649097" y="36189"/>
                  <a:pt x="4967686" y="0"/>
                </a:cubicBezTo>
                <a:cubicBezTo>
                  <a:pt x="4990143" y="156246"/>
                  <a:pt x="4898518" y="514159"/>
                  <a:pt x="4967686" y="672782"/>
                </a:cubicBezTo>
                <a:cubicBezTo>
                  <a:pt x="5036854" y="831405"/>
                  <a:pt x="4935395" y="1062887"/>
                  <a:pt x="4967686" y="1252766"/>
                </a:cubicBezTo>
                <a:cubicBezTo>
                  <a:pt x="4999977" y="1442645"/>
                  <a:pt x="4928481" y="1535067"/>
                  <a:pt x="4967686" y="1739952"/>
                </a:cubicBezTo>
                <a:cubicBezTo>
                  <a:pt x="5006891" y="1944837"/>
                  <a:pt x="4926911" y="2007680"/>
                  <a:pt x="4967686" y="2180740"/>
                </a:cubicBezTo>
                <a:cubicBezTo>
                  <a:pt x="5008461" y="2353800"/>
                  <a:pt x="4951255" y="2630962"/>
                  <a:pt x="4967686" y="2760724"/>
                </a:cubicBezTo>
                <a:cubicBezTo>
                  <a:pt x="4984117" y="2890486"/>
                  <a:pt x="4940770" y="3034882"/>
                  <a:pt x="4967686" y="3294310"/>
                </a:cubicBezTo>
                <a:cubicBezTo>
                  <a:pt x="4994602" y="3553738"/>
                  <a:pt x="4939153" y="3583812"/>
                  <a:pt x="4967686" y="3781496"/>
                </a:cubicBezTo>
                <a:cubicBezTo>
                  <a:pt x="4996219" y="3979180"/>
                  <a:pt x="4867308" y="4275954"/>
                  <a:pt x="4967686" y="4639873"/>
                </a:cubicBezTo>
                <a:cubicBezTo>
                  <a:pt x="4850028" y="4644979"/>
                  <a:pt x="4669657" y="4613092"/>
                  <a:pt x="4507409" y="4639873"/>
                </a:cubicBezTo>
                <a:cubicBezTo>
                  <a:pt x="4345161" y="4666654"/>
                  <a:pt x="4170923" y="4637139"/>
                  <a:pt x="4005290" y="4639873"/>
                </a:cubicBezTo>
                <a:cubicBezTo>
                  <a:pt x="3839657" y="4642607"/>
                  <a:pt x="3724796" y="4628891"/>
                  <a:pt x="3482248" y="4639873"/>
                </a:cubicBezTo>
                <a:cubicBezTo>
                  <a:pt x="3239700" y="4650855"/>
                  <a:pt x="3004259" y="4578235"/>
                  <a:pt x="2875520" y="4639873"/>
                </a:cubicBezTo>
                <a:cubicBezTo>
                  <a:pt x="2876267" y="4706770"/>
                  <a:pt x="2839691" y="4867008"/>
                  <a:pt x="2875520" y="4960066"/>
                </a:cubicBezTo>
                <a:cubicBezTo>
                  <a:pt x="2994170" y="4940061"/>
                  <a:pt x="3080425" y="4960091"/>
                  <a:pt x="3165310" y="4960066"/>
                </a:cubicBezTo>
                <a:cubicBezTo>
                  <a:pt x="3042641" y="5202580"/>
                  <a:pt x="2845641" y="5253800"/>
                  <a:pt x="2810947" y="5380662"/>
                </a:cubicBezTo>
                <a:cubicBezTo>
                  <a:pt x="2776254" y="5507524"/>
                  <a:pt x="2583230" y="5645665"/>
                  <a:pt x="2483843" y="5768905"/>
                </a:cubicBezTo>
                <a:cubicBezTo>
                  <a:pt x="2311272" y="5628075"/>
                  <a:pt x="2319431" y="5557586"/>
                  <a:pt x="2163554" y="5388751"/>
                </a:cubicBezTo>
                <a:cubicBezTo>
                  <a:pt x="2007677" y="5219916"/>
                  <a:pt x="1930846" y="5074857"/>
                  <a:pt x="1802376" y="4960066"/>
                </a:cubicBezTo>
                <a:cubicBezTo>
                  <a:pt x="1887940" y="4953887"/>
                  <a:pt x="1960977" y="4973592"/>
                  <a:pt x="2092166" y="4960066"/>
                </a:cubicBezTo>
                <a:cubicBezTo>
                  <a:pt x="2086556" y="4844312"/>
                  <a:pt x="2110463" y="4774410"/>
                  <a:pt x="2092166" y="4639873"/>
                </a:cubicBezTo>
                <a:cubicBezTo>
                  <a:pt x="1892610" y="4645608"/>
                  <a:pt x="1744629" y="4576138"/>
                  <a:pt x="1548203" y="4639873"/>
                </a:cubicBezTo>
                <a:cubicBezTo>
                  <a:pt x="1351777" y="4703608"/>
                  <a:pt x="1157864" y="4633546"/>
                  <a:pt x="983318" y="4639873"/>
                </a:cubicBezTo>
                <a:cubicBezTo>
                  <a:pt x="808773" y="4646200"/>
                  <a:pt x="715967" y="4592639"/>
                  <a:pt x="481198" y="4639873"/>
                </a:cubicBezTo>
                <a:cubicBezTo>
                  <a:pt x="246429" y="4687107"/>
                  <a:pt x="111840" y="4605147"/>
                  <a:pt x="0" y="4639873"/>
                </a:cubicBezTo>
                <a:cubicBezTo>
                  <a:pt x="-48709" y="4469890"/>
                  <a:pt x="46010" y="4324450"/>
                  <a:pt x="0" y="4199085"/>
                </a:cubicBezTo>
                <a:cubicBezTo>
                  <a:pt x="-46010" y="4073720"/>
                  <a:pt x="19888" y="3919820"/>
                  <a:pt x="0" y="3665500"/>
                </a:cubicBezTo>
                <a:cubicBezTo>
                  <a:pt x="-19888" y="3411180"/>
                  <a:pt x="48169" y="3375985"/>
                  <a:pt x="0" y="3224712"/>
                </a:cubicBezTo>
                <a:cubicBezTo>
                  <a:pt x="-48169" y="3073439"/>
                  <a:pt x="48524" y="2886757"/>
                  <a:pt x="0" y="2691126"/>
                </a:cubicBezTo>
                <a:cubicBezTo>
                  <a:pt x="-48524" y="2495495"/>
                  <a:pt x="5177" y="2284970"/>
                  <a:pt x="0" y="2157541"/>
                </a:cubicBezTo>
                <a:cubicBezTo>
                  <a:pt x="-5177" y="2030113"/>
                  <a:pt x="15769" y="1860573"/>
                  <a:pt x="0" y="1716753"/>
                </a:cubicBezTo>
                <a:cubicBezTo>
                  <a:pt x="-15769" y="1572933"/>
                  <a:pt x="63672" y="1404984"/>
                  <a:pt x="0" y="1183168"/>
                </a:cubicBezTo>
                <a:cubicBezTo>
                  <a:pt x="-63672" y="961352"/>
                  <a:pt x="18122" y="902721"/>
                  <a:pt x="0" y="695981"/>
                </a:cubicBezTo>
                <a:cubicBezTo>
                  <a:pt x="-18122" y="489241"/>
                  <a:pt x="69094" y="327532"/>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80429"/>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pic>
        <p:nvPicPr>
          <p:cNvPr id="5" name="Image 4">
            <a:extLst>
              <a:ext uri="{FF2B5EF4-FFF2-40B4-BE49-F238E27FC236}">
                <a16:creationId xmlns:a16="http://schemas.microsoft.com/office/drawing/2014/main" id="{DDDF56DD-B599-475C-234D-EB94BEB41741}"/>
              </a:ext>
            </a:extLst>
          </p:cNvPr>
          <p:cNvPicPr>
            <a:picLocks noChangeAspect="1"/>
          </p:cNvPicPr>
          <p:nvPr/>
        </p:nvPicPr>
        <p:blipFill>
          <a:blip r:embed="rId4"/>
          <a:stretch>
            <a:fillRect/>
          </a:stretch>
        </p:blipFill>
        <p:spPr>
          <a:xfrm>
            <a:off x="5194865" y="141136"/>
            <a:ext cx="2369099" cy="5578651"/>
          </a:xfrm>
          <a:prstGeom prst="rect">
            <a:avLst/>
          </a:prstGeom>
          <a:ln>
            <a:solidFill>
              <a:srgbClr val="4D4D4D"/>
            </a:solidFill>
          </a:ln>
        </p:spPr>
      </p:pic>
      <p:grpSp>
        <p:nvGrpSpPr>
          <p:cNvPr id="66" name="Groupe 65">
            <a:extLst>
              <a:ext uri="{FF2B5EF4-FFF2-40B4-BE49-F238E27FC236}">
                <a16:creationId xmlns:a16="http://schemas.microsoft.com/office/drawing/2014/main" id="{68F980F0-D6D9-B3DD-6120-184088CE815B}"/>
              </a:ext>
            </a:extLst>
          </p:cNvPr>
          <p:cNvGrpSpPr/>
          <p:nvPr/>
        </p:nvGrpSpPr>
        <p:grpSpPr>
          <a:xfrm>
            <a:off x="199269" y="1086541"/>
            <a:ext cx="2268001" cy="1802950"/>
            <a:chOff x="0" y="1844774"/>
            <a:chExt cx="2268001" cy="1802950"/>
          </a:xfrm>
        </p:grpSpPr>
        <p:pic>
          <p:nvPicPr>
            <p:cNvPr id="67" name="Image 66" descr="Une image contenant motif, mur, intérieur, art&#10;&#10;Description générée automatiquement">
              <a:extLst>
                <a:ext uri="{FF2B5EF4-FFF2-40B4-BE49-F238E27FC236}">
                  <a16:creationId xmlns:a16="http://schemas.microsoft.com/office/drawing/2014/main" id="{C60ADC01-623E-FD75-C701-B5CA2904061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844774"/>
              <a:ext cx="2268000" cy="1537283"/>
            </a:xfrm>
            <a:prstGeom prst="rect">
              <a:avLst/>
            </a:prstGeom>
            <a:ln>
              <a:solidFill>
                <a:srgbClr val="4D4D4D"/>
              </a:solidFill>
            </a:ln>
          </p:spPr>
        </p:pic>
        <p:sp>
          <p:nvSpPr>
            <p:cNvPr id="68" name="ZoneTexte 67">
              <a:extLst>
                <a:ext uri="{FF2B5EF4-FFF2-40B4-BE49-F238E27FC236}">
                  <a16:creationId xmlns:a16="http://schemas.microsoft.com/office/drawing/2014/main" id="{9E3A349E-EEFB-198E-61CC-9752572E2F6C}"/>
                </a:ext>
              </a:extLst>
            </p:cNvPr>
            <p:cNvSpPr txBox="1"/>
            <p:nvPr/>
          </p:nvSpPr>
          <p:spPr>
            <a:xfrm>
              <a:off x="1" y="3309170"/>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Plaques de sol</a:t>
              </a:r>
            </a:p>
          </p:txBody>
        </p:sp>
      </p:grpSp>
      <p:grpSp>
        <p:nvGrpSpPr>
          <p:cNvPr id="117" name="Groupe 116">
            <a:extLst>
              <a:ext uri="{FF2B5EF4-FFF2-40B4-BE49-F238E27FC236}">
                <a16:creationId xmlns:a16="http://schemas.microsoft.com/office/drawing/2014/main" id="{0FBE707F-09E9-C2FC-1887-3BFBA0161C61}"/>
              </a:ext>
            </a:extLst>
          </p:cNvPr>
          <p:cNvGrpSpPr/>
          <p:nvPr/>
        </p:nvGrpSpPr>
        <p:grpSpPr>
          <a:xfrm>
            <a:off x="2674413" y="2524271"/>
            <a:ext cx="2268000" cy="1835467"/>
            <a:chOff x="5291675" y="1825512"/>
            <a:chExt cx="2268000" cy="1835467"/>
          </a:xfrm>
        </p:grpSpPr>
        <p:pic>
          <p:nvPicPr>
            <p:cNvPr id="118" name="Image 117" descr="Une image contenant habits, plein air, tissu&#10;&#10;Description générée automatiquement">
              <a:extLst>
                <a:ext uri="{FF2B5EF4-FFF2-40B4-BE49-F238E27FC236}">
                  <a16:creationId xmlns:a16="http://schemas.microsoft.com/office/drawing/2014/main" id="{AC34EA9A-B927-1601-5F8F-84EEC8987A3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5673849" y="1448272"/>
              <a:ext cx="1508586" cy="2263066"/>
            </a:xfrm>
            <a:prstGeom prst="rect">
              <a:avLst/>
            </a:prstGeom>
            <a:ln>
              <a:solidFill>
                <a:srgbClr val="4D4D4D"/>
              </a:solidFill>
            </a:ln>
          </p:spPr>
        </p:pic>
        <p:sp>
          <p:nvSpPr>
            <p:cNvPr id="119" name="ZoneTexte 118">
              <a:extLst>
                <a:ext uri="{FF2B5EF4-FFF2-40B4-BE49-F238E27FC236}">
                  <a16:creationId xmlns:a16="http://schemas.microsoft.com/office/drawing/2014/main" id="{50C261CB-EBFB-567B-C7C4-1F0384E9A156}"/>
                </a:ext>
              </a:extLst>
            </p:cNvPr>
            <p:cNvSpPr txBox="1"/>
            <p:nvPr/>
          </p:nvSpPr>
          <p:spPr>
            <a:xfrm>
              <a:off x="5291675" y="3322425"/>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Grillage</a:t>
              </a:r>
            </a:p>
          </p:txBody>
        </p:sp>
      </p:grpSp>
      <p:grpSp>
        <p:nvGrpSpPr>
          <p:cNvPr id="123" name="Groupe 122">
            <a:extLst>
              <a:ext uri="{FF2B5EF4-FFF2-40B4-BE49-F238E27FC236}">
                <a16:creationId xmlns:a16="http://schemas.microsoft.com/office/drawing/2014/main" id="{1C890875-F41A-EAF8-C027-710817823E4F}"/>
              </a:ext>
            </a:extLst>
          </p:cNvPr>
          <p:cNvGrpSpPr/>
          <p:nvPr/>
        </p:nvGrpSpPr>
        <p:grpSpPr>
          <a:xfrm>
            <a:off x="200086" y="3636703"/>
            <a:ext cx="2267183" cy="1849136"/>
            <a:chOff x="5287558" y="8840326"/>
            <a:chExt cx="2267183" cy="1849136"/>
          </a:xfrm>
        </p:grpSpPr>
        <p:pic>
          <p:nvPicPr>
            <p:cNvPr id="124" name="Image 123" descr="Une image contenant plein air, bateau, Ferraille, abandonné&#10;&#10;Description générée automatiquement">
              <a:extLst>
                <a:ext uri="{FF2B5EF4-FFF2-40B4-BE49-F238E27FC236}">
                  <a16:creationId xmlns:a16="http://schemas.microsoft.com/office/drawing/2014/main" id="{458842DB-DD63-B63D-EF5A-73E58D618A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291674" y="8840326"/>
              <a:ext cx="2260379" cy="1831287"/>
            </a:xfrm>
            <a:prstGeom prst="rect">
              <a:avLst/>
            </a:prstGeom>
            <a:ln>
              <a:solidFill>
                <a:srgbClr val="4D4D4D"/>
              </a:solidFill>
            </a:ln>
          </p:spPr>
        </p:pic>
        <p:sp>
          <p:nvSpPr>
            <p:cNvPr id="125" name="ZoneTexte 124">
              <a:extLst>
                <a:ext uri="{FF2B5EF4-FFF2-40B4-BE49-F238E27FC236}">
                  <a16:creationId xmlns:a16="http://schemas.microsoft.com/office/drawing/2014/main" id="{40036BE1-2B45-44D6-E146-2477A0DF994F}"/>
                </a:ext>
              </a:extLst>
            </p:cNvPr>
            <p:cNvSpPr txBox="1"/>
            <p:nvPr/>
          </p:nvSpPr>
          <p:spPr>
            <a:xfrm>
              <a:off x="5287558" y="10354114"/>
              <a:ext cx="2267183"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Radiateur</a:t>
              </a:r>
            </a:p>
          </p:txBody>
        </p:sp>
      </p:grpSp>
    </p:spTree>
    <p:extLst>
      <p:ext uri="{BB962C8B-B14F-4D97-AF65-F5344CB8AC3E}">
        <p14:creationId xmlns:p14="http://schemas.microsoft.com/office/powerpoint/2010/main" val="3667787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pic>
        <p:nvPicPr>
          <p:cNvPr id="5" name="Image 4">
            <a:extLst>
              <a:ext uri="{FF2B5EF4-FFF2-40B4-BE49-F238E27FC236}">
                <a16:creationId xmlns:a16="http://schemas.microsoft.com/office/drawing/2014/main" id="{E0E73A83-EC3D-B72F-BC7A-336B24D204B1}"/>
              </a:ext>
            </a:extLst>
          </p:cNvPr>
          <p:cNvPicPr>
            <a:picLocks noChangeAspect="1"/>
          </p:cNvPicPr>
          <p:nvPr/>
        </p:nvPicPr>
        <p:blipFill>
          <a:blip r:embed="rId4"/>
          <a:stretch>
            <a:fillRect/>
          </a:stretch>
        </p:blipFill>
        <p:spPr>
          <a:xfrm>
            <a:off x="5194865" y="354011"/>
            <a:ext cx="2366882" cy="5579957"/>
          </a:xfrm>
          <a:prstGeom prst="rect">
            <a:avLst/>
          </a:prstGeom>
          <a:ln>
            <a:solidFill>
              <a:srgbClr val="4D4D4D"/>
            </a:solidFill>
          </a:ln>
        </p:spPr>
      </p:pic>
      <p:grpSp>
        <p:nvGrpSpPr>
          <p:cNvPr id="4" name="Groupe 3">
            <a:extLst>
              <a:ext uri="{FF2B5EF4-FFF2-40B4-BE49-F238E27FC236}">
                <a16:creationId xmlns:a16="http://schemas.microsoft.com/office/drawing/2014/main" id="{44D64899-EF79-0393-3211-B04B5CBD7F1A}"/>
              </a:ext>
            </a:extLst>
          </p:cNvPr>
          <p:cNvGrpSpPr/>
          <p:nvPr/>
        </p:nvGrpSpPr>
        <p:grpSpPr>
          <a:xfrm>
            <a:off x="2630345" y="2090785"/>
            <a:ext cx="2271152" cy="1825147"/>
            <a:chOff x="-4392" y="3985866"/>
            <a:chExt cx="2271152" cy="1825147"/>
          </a:xfrm>
        </p:grpSpPr>
        <p:pic>
          <p:nvPicPr>
            <p:cNvPr id="13" name="Image 12" descr="Une image contenant bois, Planche, contre-plaqué, travail du bois&#10;&#10;Description générée automatiquement">
              <a:extLst>
                <a:ext uri="{FF2B5EF4-FFF2-40B4-BE49-F238E27FC236}">
                  <a16:creationId xmlns:a16="http://schemas.microsoft.com/office/drawing/2014/main" id="{AF1548F0-A82A-4B89-2967-82F247C3073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799" y="3985866"/>
              <a:ext cx="2255961" cy="1693235"/>
            </a:xfrm>
            <a:prstGeom prst="rect">
              <a:avLst/>
            </a:prstGeom>
            <a:ln>
              <a:solidFill>
                <a:srgbClr val="4D4D4D"/>
              </a:solidFill>
            </a:ln>
          </p:spPr>
        </p:pic>
        <p:sp>
          <p:nvSpPr>
            <p:cNvPr id="16" name="ZoneTexte 15">
              <a:extLst>
                <a:ext uri="{FF2B5EF4-FFF2-40B4-BE49-F238E27FC236}">
                  <a16:creationId xmlns:a16="http://schemas.microsoft.com/office/drawing/2014/main" id="{F3FE093B-2D1D-5622-BA54-45F365419D95}"/>
                </a:ext>
              </a:extLst>
            </p:cNvPr>
            <p:cNvSpPr txBox="1"/>
            <p:nvPr/>
          </p:nvSpPr>
          <p:spPr>
            <a:xfrm>
              <a:off x="-4392" y="5472459"/>
              <a:ext cx="2270545"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Cloisons</a:t>
              </a:r>
            </a:p>
          </p:txBody>
        </p:sp>
      </p:grpSp>
      <p:grpSp>
        <p:nvGrpSpPr>
          <p:cNvPr id="17" name="Groupe 16">
            <a:extLst>
              <a:ext uri="{FF2B5EF4-FFF2-40B4-BE49-F238E27FC236}">
                <a16:creationId xmlns:a16="http://schemas.microsoft.com/office/drawing/2014/main" id="{255E6370-67D0-2378-B3B2-C22651490D57}"/>
              </a:ext>
            </a:extLst>
          </p:cNvPr>
          <p:cNvGrpSpPr/>
          <p:nvPr/>
        </p:nvGrpSpPr>
        <p:grpSpPr>
          <a:xfrm>
            <a:off x="199769" y="1060865"/>
            <a:ext cx="2270546" cy="1822919"/>
            <a:chOff x="-4392" y="1828800"/>
            <a:chExt cx="2270546" cy="1822919"/>
          </a:xfrm>
        </p:grpSpPr>
        <p:pic>
          <p:nvPicPr>
            <p:cNvPr id="18" name="Image 17" descr="Une image contenant bâtiment, en bois, plafond, bois&#10;&#10;Description générée automatiquement">
              <a:extLst>
                <a:ext uri="{FF2B5EF4-FFF2-40B4-BE49-F238E27FC236}">
                  <a16:creationId xmlns:a16="http://schemas.microsoft.com/office/drawing/2014/main" id="{6A587660-AD83-3B8E-5E93-1B19143927F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91" y="1828800"/>
              <a:ext cx="2270545" cy="1513697"/>
            </a:xfrm>
            <a:prstGeom prst="rect">
              <a:avLst/>
            </a:prstGeom>
            <a:ln>
              <a:solidFill>
                <a:srgbClr val="4D4D4D"/>
              </a:solidFill>
            </a:ln>
          </p:spPr>
        </p:pic>
        <p:sp>
          <p:nvSpPr>
            <p:cNvPr id="19" name="ZoneTexte 18">
              <a:extLst>
                <a:ext uri="{FF2B5EF4-FFF2-40B4-BE49-F238E27FC236}">
                  <a16:creationId xmlns:a16="http://schemas.microsoft.com/office/drawing/2014/main" id="{9DA15E2C-462E-B1B7-52EE-73E0DCABB778}"/>
                </a:ext>
              </a:extLst>
            </p:cNvPr>
            <p:cNvSpPr txBox="1"/>
            <p:nvPr/>
          </p:nvSpPr>
          <p:spPr>
            <a:xfrm>
              <a:off x="-4392" y="3343942"/>
              <a:ext cx="2270545" cy="307777"/>
            </a:xfrm>
            <a:prstGeom prst="rect">
              <a:avLst/>
            </a:prstGeom>
            <a:solidFill>
              <a:schemeClr val="bg1"/>
            </a:solidFill>
            <a:ln>
              <a:solidFill>
                <a:srgbClr val="4D4D4D"/>
              </a:solidFill>
            </a:ln>
          </p:spPr>
          <p:txBody>
            <a:bodyPr wrap="square" rtlCol="0">
              <a:spAutoFit/>
            </a:bodyPr>
            <a:lstStyle/>
            <a:p>
              <a:pPr algn="ctr"/>
              <a:r>
                <a:rPr lang="fr-FR" sz="1400" b="1" dirty="0">
                  <a:solidFill>
                    <a:srgbClr val="4D4D4D"/>
                  </a:solidFill>
                </a:rPr>
                <a:t>Eléments de charpente</a:t>
              </a:r>
            </a:p>
          </p:txBody>
        </p:sp>
      </p:grpSp>
      <p:grpSp>
        <p:nvGrpSpPr>
          <p:cNvPr id="81" name="Groupe 80">
            <a:extLst>
              <a:ext uri="{FF2B5EF4-FFF2-40B4-BE49-F238E27FC236}">
                <a16:creationId xmlns:a16="http://schemas.microsoft.com/office/drawing/2014/main" id="{17CDDA52-BB55-F76B-038C-DF837D5F9316}"/>
              </a:ext>
            </a:extLst>
          </p:cNvPr>
          <p:cNvGrpSpPr/>
          <p:nvPr/>
        </p:nvGrpSpPr>
        <p:grpSpPr>
          <a:xfrm>
            <a:off x="199769" y="3522588"/>
            <a:ext cx="2268001" cy="1823318"/>
            <a:chOff x="2716374" y="1829534"/>
            <a:chExt cx="2268001" cy="1823318"/>
          </a:xfrm>
        </p:grpSpPr>
        <p:pic>
          <p:nvPicPr>
            <p:cNvPr id="82" name="Image 81" descr="Une image contenant contre-plaqué, bois, table de travail, en bois&#10;&#10;Description générée automatiquement">
              <a:extLst>
                <a:ext uri="{FF2B5EF4-FFF2-40B4-BE49-F238E27FC236}">
                  <a16:creationId xmlns:a16="http://schemas.microsoft.com/office/drawing/2014/main" id="{1D8EBDB3-160C-E671-1BD2-4736AC25ECD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719339" y="1829534"/>
              <a:ext cx="2265035" cy="1706922"/>
            </a:xfrm>
            <a:prstGeom prst="rect">
              <a:avLst/>
            </a:prstGeom>
            <a:ln>
              <a:solidFill>
                <a:srgbClr val="4D4D4D"/>
              </a:solidFill>
            </a:ln>
          </p:spPr>
        </p:pic>
        <p:sp>
          <p:nvSpPr>
            <p:cNvPr id="83" name="ZoneTexte 82">
              <a:extLst>
                <a:ext uri="{FF2B5EF4-FFF2-40B4-BE49-F238E27FC236}">
                  <a16:creationId xmlns:a16="http://schemas.microsoft.com/office/drawing/2014/main" id="{D2A9CD0E-C1F0-3DA5-2342-E797180AF480}"/>
                </a:ext>
              </a:extLst>
            </p:cNvPr>
            <p:cNvSpPr txBox="1"/>
            <p:nvPr/>
          </p:nvSpPr>
          <p:spPr>
            <a:xfrm>
              <a:off x="2716374" y="3314298"/>
              <a:ext cx="2268001"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Porte avec poignée</a:t>
              </a:r>
            </a:p>
          </p:txBody>
        </p:sp>
      </p:grpSp>
      <p:sp>
        <p:nvSpPr>
          <p:cNvPr id="66" name="Légende : flèche vers le bas 65">
            <a:extLst>
              <a:ext uri="{FF2B5EF4-FFF2-40B4-BE49-F238E27FC236}">
                <a16:creationId xmlns:a16="http://schemas.microsoft.com/office/drawing/2014/main" id="{97E78ADB-C8B2-7432-5075-CD4A60296778}"/>
              </a:ext>
            </a:extLst>
          </p:cNvPr>
          <p:cNvSpPr/>
          <p:nvPr/>
        </p:nvSpPr>
        <p:spPr>
          <a:xfrm>
            <a:off x="75802" y="955533"/>
            <a:ext cx="4967686" cy="5768905"/>
          </a:xfrm>
          <a:custGeom>
            <a:avLst/>
            <a:gdLst>
              <a:gd name="connsiteX0" fmla="*/ 0 w 4967686"/>
              <a:gd name="connsiteY0" fmla="*/ 0 h 5768905"/>
              <a:gd name="connsiteX1" fmla="*/ 452611 w 4967686"/>
              <a:gd name="connsiteY1" fmla="*/ 0 h 5768905"/>
              <a:gd name="connsiteX2" fmla="*/ 954900 w 4967686"/>
              <a:gd name="connsiteY2" fmla="*/ 0 h 5768905"/>
              <a:gd name="connsiteX3" fmla="*/ 1506865 w 4967686"/>
              <a:gd name="connsiteY3" fmla="*/ 0 h 5768905"/>
              <a:gd name="connsiteX4" fmla="*/ 1959476 w 4967686"/>
              <a:gd name="connsiteY4" fmla="*/ 0 h 5768905"/>
              <a:gd name="connsiteX5" fmla="*/ 2362411 w 4967686"/>
              <a:gd name="connsiteY5" fmla="*/ 0 h 5768905"/>
              <a:gd name="connsiteX6" fmla="*/ 2964053 w 4967686"/>
              <a:gd name="connsiteY6" fmla="*/ 0 h 5768905"/>
              <a:gd name="connsiteX7" fmla="*/ 3366987 w 4967686"/>
              <a:gd name="connsiteY7" fmla="*/ 0 h 5768905"/>
              <a:gd name="connsiteX8" fmla="*/ 3769922 w 4967686"/>
              <a:gd name="connsiteY8" fmla="*/ 0 h 5768905"/>
              <a:gd name="connsiteX9" fmla="*/ 4321887 w 4967686"/>
              <a:gd name="connsiteY9" fmla="*/ 0 h 5768905"/>
              <a:gd name="connsiteX10" fmla="*/ 4967686 w 4967686"/>
              <a:gd name="connsiteY10" fmla="*/ 0 h 5768905"/>
              <a:gd name="connsiteX11" fmla="*/ 4967686 w 4967686"/>
              <a:gd name="connsiteY11" fmla="*/ 672782 h 5768905"/>
              <a:gd name="connsiteX12" fmla="*/ 4967686 w 4967686"/>
              <a:gd name="connsiteY12" fmla="*/ 1252766 h 5768905"/>
              <a:gd name="connsiteX13" fmla="*/ 4967686 w 4967686"/>
              <a:gd name="connsiteY13" fmla="*/ 1739952 h 5768905"/>
              <a:gd name="connsiteX14" fmla="*/ 4967686 w 4967686"/>
              <a:gd name="connsiteY14" fmla="*/ 2180740 h 5768905"/>
              <a:gd name="connsiteX15" fmla="*/ 4967686 w 4967686"/>
              <a:gd name="connsiteY15" fmla="*/ 2760724 h 5768905"/>
              <a:gd name="connsiteX16" fmla="*/ 4967686 w 4967686"/>
              <a:gd name="connsiteY16" fmla="*/ 3294310 h 5768905"/>
              <a:gd name="connsiteX17" fmla="*/ 4967686 w 4967686"/>
              <a:gd name="connsiteY17" fmla="*/ 3781496 h 5768905"/>
              <a:gd name="connsiteX18" fmla="*/ 4967686 w 4967686"/>
              <a:gd name="connsiteY18" fmla="*/ 4639873 h 5768905"/>
              <a:gd name="connsiteX19" fmla="*/ 4507409 w 4967686"/>
              <a:gd name="connsiteY19" fmla="*/ 4639873 h 5768905"/>
              <a:gd name="connsiteX20" fmla="*/ 4005290 w 4967686"/>
              <a:gd name="connsiteY20" fmla="*/ 4639873 h 5768905"/>
              <a:gd name="connsiteX21" fmla="*/ 3482248 w 4967686"/>
              <a:gd name="connsiteY21" fmla="*/ 4639873 h 5768905"/>
              <a:gd name="connsiteX22" fmla="*/ 2875520 w 4967686"/>
              <a:gd name="connsiteY22" fmla="*/ 4639873 h 5768905"/>
              <a:gd name="connsiteX23" fmla="*/ 2875520 w 4967686"/>
              <a:gd name="connsiteY23" fmla="*/ 4960066 h 5768905"/>
              <a:gd name="connsiteX24" fmla="*/ 3165310 w 4967686"/>
              <a:gd name="connsiteY24" fmla="*/ 4960066 h 5768905"/>
              <a:gd name="connsiteX25" fmla="*/ 2810947 w 4967686"/>
              <a:gd name="connsiteY25" fmla="*/ 5380662 h 5768905"/>
              <a:gd name="connsiteX26" fmla="*/ 2483843 w 4967686"/>
              <a:gd name="connsiteY26" fmla="*/ 5768905 h 5768905"/>
              <a:gd name="connsiteX27" fmla="*/ 2163554 w 4967686"/>
              <a:gd name="connsiteY27" fmla="*/ 5388751 h 5768905"/>
              <a:gd name="connsiteX28" fmla="*/ 1802376 w 4967686"/>
              <a:gd name="connsiteY28" fmla="*/ 4960066 h 5768905"/>
              <a:gd name="connsiteX29" fmla="*/ 2092166 w 4967686"/>
              <a:gd name="connsiteY29" fmla="*/ 4960066 h 5768905"/>
              <a:gd name="connsiteX30" fmla="*/ 2092166 w 4967686"/>
              <a:gd name="connsiteY30" fmla="*/ 4639873 h 5768905"/>
              <a:gd name="connsiteX31" fmla="*/ 1548203 w 4967686"/>
              <a:gd name="connsiteY31" fmla="*/ 4639873 h 5768905"/>
              <a:gd name="connsiteX32" fmla="*/ 983318 w 4967686"/>
              <a:gd name="connsiteY32" fmla="*/ 4639873 h 5768905"/>
              <a:gd name="connsiteX33" fmla="*/ 481198 w 4967686"/>
              <a:gd name="connsiteY33" fmla="*/ 4639873 h 5768905"/>
              <a:gd name="connsiteX34" fmla="*/ 0 w 4967686"/>
              <a:gd name="connsiteY34" fmla="*/ 4639873 h 5768905"/>
              <a:gd name="connsiteX35" fmla="*/ 0 w 4967686"/>
              <a:gd name="connsiteY35" fmla="*/ 4199085 h 5768905"/>
              <a:gd name="connsiteX36" fmla="*/ 0 w 4967686"/>
              <a:gd name="connsiteY36" fmla="*/ 3665500 h 5768905"/>
              <a:gd name="connsiteX37" fmla="*/ 0 w 4967686"/>
              <a:gd name="connsiteY37" fmla="*/ 3224712 h 5768905"/>
              <a:gd name="connsiteX38" fmla="*/ 0 w 4967686"/>
              <a:gd name="connsiteY38" fmla="*/ 2691126 h 5768905"/>
              <a:gd name="connsiteX39" fmla="*/ 0 w 4967686"/>
              <a:gd name="connsiteY39" fmla="*/ 2157541 h 5768905"/>
              <a:gd name="connsiteX40" fmla="*/ 0 w 4967686"/>
              <a:gd name="connsiteY40" fmla="*/ 1716753 h 5768905"/>
              <a:gd name="connsiteX41" fmla="*/ 0 w 4967686"/>
              <a:gd name="connsiteY41" fmla="*/ 1183168 h 5768905"/>
              <a:gd name="connsiteX42" fmla="*/ 0 w 4967686"/>
              <a:gd name="connsiteY42" fmla="*/ 695981 h 5768905"/>
              <a:gd name="connsiteX43" fmla="*/ 0 w 4967686"/>
              <a:gd name="connsiteY43" fmla="*/ 0 h 576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67686" h="5768905" extrusionOk="0">
                <a:moveTo>
                  <a:pt x="0" y="0"/>
                </a:moveTo>
                <a:cubicBezTo>
                  <a:pt x="214518" y="-24460"/>
                  <a:pt x="360386" y="19280"/>
                  <a:pt x="452611" y="0"/>
                </a:cubicBezTo>
                <a:cubicBezTo>
                  <a:pt x="544836" y="-19280"/>
                  <a:pt x="765897" y="36548"/>
                  <a:pt x="954900" y="0"/>
                </a:cubicBezTo>
                <a:cubicBezTo>
                  <a:pt x="1143903" y="-36548"/>
                  <a:pt x="1280062" y="44787"/>
                  <a:pt x="1506865" y="0"/>
                </a:cubicBezTo>
                <a:cubicBezTo>
                  <a:pt x="1733668" y="-44787"/>
                  <a:pt x="1750771" y="2692"/>
                  <a:pt x="1959476" y="0"/>
                </a:cubicBezTo>
                <a:cubicBezTo>
                  <a:pt x="2168181" y="-2692"/>
                  <a:pt x="2274368" y="31734"/>
                  <a:pt x="2362411" y="0"/>
                </a:cubicBezTo>
                <a:cubicBezTo>
                  <a:pt x="2450455" y="-31734"/>
                  <a:pt x="2679175" y="2015"/>
                  <a:pt x="2964053" y="0"/>
                </a:cubicBezTo>
                <a:cubicBezTo>
                  <a:pt x="3248931" y="-2015"/>
                  <a:pt x="3173448" y="45626"/>
                  <a:pt x="3366987" y="0"/>
                </a:cubicBezTo>
                <a:cubicBezTo>
                  <a:pt x="3560526" y="-45626"/>
                  <a:pt x="3640173" y="28170"/>
                  <a:pt x="3769922" y="0"/>
                </a:cubicBezTo>
                <a:cubicBezTo>
                  <a:pt x="3899672" y="-28170"/>
                  <a:pt x="4164591" y="33346"/>
                  <a:pt x="4321887" y="0"/>
                </a:cubicBezTo>
                <a:cubicBezTo>
                  <a:pt x="4479183" y="-33346"/>
                  <a:pt x="4649097" y="36189"/>
                  <a:pt x="4967686" y="0"/>
                </a:cubicBezTo>
                <a:cubicBezTo>
                  <a:pt x="4990143" y="156246"/>
                  <a:pt x="4898518" y="514159"/>
                  <a:pt x="4967686" y="672782"/>
                </a:cubicBezTo>
                <a:cubicBezTo>
                  <a:pt x="5036854" y="831405"/>
                  <a:pt x="4935395" y="1062887"/>
                  <a:pt x="4967686" y="1252766"/>
                </a:cubicBezTo>
                <a:cubicBezTo>
                  <a:pt x="4999977" y="1442645"/>
                  <a:pt x="4928481" y="1535067"/>
                  <a:pt x="4967686" y="1739952"/>
                </a:cubicBezTo>
                <a:cubicBezTo>
                  <a:pt x="5006891" y="1944837"/>
                  <a:pt x="4926911" y="2007680"/>
                  <a:pt x="4967686" y="2180740"/>
                </a:cubicBezTo>
                <a:cubicBezTo>
                  <a:pt x="5008461" y="2353800"/>
                  <a:pt x="4951255" y="2630962"/>
                  <a:pt x="4967686" y="2760724"/>
                </a:cubicBezTo>
                <a:cubicBezTo>
                  <a:pt x="4984117" y="2890486"/>
                  <a:pt x="4940770" y="3034882"/>
                  <a:pt x="4967686" y="3294310"/>
                </a:cubicBezTo>
                <a:cubicBezTo>
                  <a:pt x="4994602" y="3553738"/>
                  <a:pt x="4939153" y="3583812"/>
                  <a:pt x="4967686" y="3781496"/>
                </a:cubicBezTo>
                <a:cubicBezTo>
                  <a:pt x="4996219" y="3979180"/>
                  <a:pt x="4867308" y="4275954"/>
                  <a:pt x="4967686" y="4639873"/>
                </a:cubicBezTo>
                <a:cubicBezTo>
                  <a:pt x="4850028" y="4644979"/>
                  <a:pt x="4669657" y="4613092"/>
                  <a:pt x="4507409" y="4639873"/>
                </a:cubicBezTo>
                <a:cubicBezTo>
                  <a:pt x="4345161" y="4666654"/>
                  <a:pt x="4170923" y="4637139"/>
                  <a:pt x="4005290" y="4639873"/>
                </a:cubicBezTo>
                <a:cubicBezTo>
                  <a:pt x="3839657" y="4642607"/>
                  <a:pt x="3724796" y="4628891"/>
                  <a:pt x="3482248" y="4639873"/>
                </a:cubicBezTo>
                <a:cubicBezTo>
                  <a:pt x="3239700" y="4650855"/>
                  <a:pt x="3004259" y="4578235"/>
                  <a:pt x="2875520" y="4639873"/>
                </a:cubicBezTo>
                <a:cubicBezTo>
                  <a:pt x="2876267" y="4706770"/>
                  <a:pt x="2839691" y="4867008"/>
                  <a:pt x="2875520" y="4960066"/>
                </a:cubicBezTo>
                <a:cubicBezTo>
                  <a:pt x="2994170" y="4940061"/>
                  <a:pt x="3080425" y="4960091"/>
                  <a:pt x="3165310" y="4960066"/>
                </a:cubicBezTo>
                <a:cubicBezTo>
                  <a:pt x="3042641" y="5202580"/>
                  <a:pt x="2845641" y="5253800"/>
                  <a:pt x="2810947" y="5380662"/>
                </a:cubicBezTo>
                <a:cubicBezTo>
                  <a:pt x="2776254" y="5507524"/>
                  <a:pt x="2583230" y="5645665"/>
                  <a:pt x="2483843" y="5768905"/>
                </a:cubicBezTo>
                <a:cubicBezTo>
                  <a:pt x="2311272" y="5628075"/>
                  <a:pt x="2319431" y="5557586"/>
                  <a:pt x="2163554" y="5388751"/>
                </a:cubicBezTo>
                <a:cubicBezTo>
                  <a:pt x="2007677" y="5219916"/>
                  <a:pt x="1930846" y="5074857"/>
                  <a:pt x="1802376" y="4960066"/>
                </a:cubicBezTo>
                <a:cubicBezTo>
                  <a:pt x="1887940" y="4953887"/>
                  <a:pt x="1960977" y="4973592"/>
                  <a:pt x="2092166" y="4960066"/>
                </a:cubicBezTo>
                <a:cubicBezTo>
                  <a:pt x="2086556" y="4844312"/>
                  <a:pt x="2110463" y="4774410"/>
                  <a:pt x="2092166" y="4639873"/>
                </a:cubicBezTo>
                <a:cubicBezTo>
                  <a:pt x="1892610" y="4645608"/>
                  <a:pt x="1744629" y="4576138"/>
                  <a:pt x="1548203" y="4639873"/>
                </a:cubicBezTo>
                <a:cubicBezTo>
                  <a:pt x="1351777" y="4703608"/>
                  <a:pt x="1157864" y="4633546"/>
                  <a:pt x="983318" y="4639873"/>
                </a:cubicBezTo>
                <a:cubicBezTo>
                  <a:pt x="808773" y="4646200"/>
                  <a:pt x="715967" y="4592639"/>
                  <a:pt x="481198" y="4639873"/>
                </a:cubicBezTo>
                <a:cubicBezTo>
                  <a:pt x="246429" y="4687107"/>
                  <a:pt x="111840" y="4605147"/>
                  <a:pt x="0" y="4639873"/>
                </a:cubicBezTo>
                <a:cubicBezTo>
                  <a:pt x="-48709" y="4469890"/>
                  <a:pt x="46010" y="4324450"/>
                  <a:pt x="0" y="4199085"/>
                </a:cubicBezTo>
                <a:cubicBezTo>
                  <a:pt x="-46010" y="4073720"/>
                  <a:pt x="19888" y="3919820"/>
                  <a:pt x="0" y="3665500"/>
                </a:cubicBezTo>
                <a:cubicBezTo>
                  <a:pt x="-19888" y="3411180"/>
                  <a:pt x="48169" y="3375985"/>
                  <a:pt x="0" y="3224712"/>
                </a:cubicBezTo>
                <a:cubicBezTo>
                  <a:pt x="-48169" y="3073439"/>
                  <a:pt x="48524" y="2886757"/>
                  <a:pt x="0" y="2691126"/>
                </a:cubicBezTo>
                <a:cubicBezTo>
                  <a:pt x="-48524" y="2495495"/>
                  <a:pt x="5177" y="2284970"/>
                  <a:pt x="0" y="2157541"/>
                </a:cubicBezTo>
                <a:cubicBezTo>
                  <a:pt x="-5177" y="2030113"/>
                  <a:pt x="15769" y="1860573"/>
                  <a:pt x="0" y="1716753"/>
                </a:cubicBezTo>
                <a:cubicBezTo>
                  <a:pt x="-15769" y="1572933"/>
                  <a:pt x="63672" y="1404984"/>
                  <a:pt x="0" y="1183168"/>
                </a:cubicBezTo>
                <a:cubicBezTo>
                  <a:pt x="-63672" y="961352"/>
                  <a:pt x="18122" y="902721"/>
                  <a:pt x="0" y="695981"/>
                </a:cubicBezTo>
                <a:cubicBezTo>
                  <a:pt x="-18122" y="489241"/>
                  <a:pt x="69094" y="327532"/>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80429"/>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14679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pic>
        <p:nvPicPr>
          <p:cNvPr id="5" name="Image 4">
            <a:extLst>
              <a:ext uri="{FF2B5EF4-FFF2-40B4-BE49-F238E27FC236}">
                <a16:creationId xmlns:a16="http://schemas.microsoft.com/office/drawing/2014/main" id="{E2AA1A37-EF5E-E7C6-DEC7-2D8E7C380D53}"/>
              </a:ext>
            </a:extLst>
          </p:cNvPr>
          <p:cNvPicPr>
            <a:picLocks noChangeAspect="1"/>
          </p:cNvPicPr>
          <p:nvPr/>
        </p:nvPicPr>
        <p:blipFill>
          <a:blip r:embed="rId4"/>
          <a:stretch>
            <a:fillRect/>
          </a:stretch>
        </p:blipFill>
        <p:spPr>
          <a:xfrm>
            <a:off x="5194766" y="301021"/>
            <a:ext cx="2364810" cy="5597329"/>
          </a:xfrm>
          <a:prstGeom prst="rect">
            <a:avLst/>
          </a:prstGeom>
          <a:ln>
            <a:solidFill>
              <a:srgbClr val="4D4D4D"/>
            </a:solidFill>
          </a:ln>
        </p:spPr>
      </p:pic>
      <p:grpSp>
        <p:nvGrpSpPr>
          <p:cNvPr id="50" name="Groupe 49">
            <a:extLst>
              <a:ext uri="{FF2B5EF4-FFF2-40B4-BE49-F238E27FC236}">
                <a16:creationId xmlns:a16="http://schemas.microsoft.com/office/drawing/2014/main" id="{2332C610-78E5-7859-BC96-83EEF8F9F6FA}"/>
              </a:ext>
            </a:extLst>
          </p:cNvPr>
          <p:cNvGrpSpPr/>
          <p:nvPr/>
        </p:nvGrpSpPr>
        <p:grpSpPr>
          <a:xfrm>
            <a:off x="2680461" y="179852"/>
            <a:ext cx="2268000" cy="1836111"/>
            <a:chOff x="5288376" y="8842234"/>
            <a:chExt cx="2268000" cy="1836111"/>
          </a:xfrm>
        </p:grpSpPr>
        <p:pic>
          <p:nvPicPr>
            <p:cNvPr id="51" name="Image 50">
              <a:extLst>
                <a:ext uri="{FF2B5EF4-FFF2-40B4-BE49-F238E27FC236}">
                  <a16:creationId xmlns:a16="http://schemas.microsoft.com/office/drawing/2014/main" id="{95CB233E-4822-FB8C-F379-DD1ABFDD041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292692" y="8842234"/>
              <a:ext cx="2263684" cy="1655166"/>
            </a:xfrm>
            <a:prstGeom prst="rect">
              <a:avLst/>
            </a:prstGeom>
            <a:ln>
              <a:solidFill>
                <a:srgbClr val="4D4D4D"/>
              </a:solidFill>
            </a:ln>
          </p:spPr>
        </p:pic>
        <p:sp>
          <p:nvSpPr>
            <p:cNvPr id="53" name="ZoneTexte 52">
              <a:extLst>
                <a:ext uri="{FF2B5EF4-FFF2-40B4-BE49-F238E27FC236}">
                  <a16:creationId xmlns:a16="http://schemas.microsoft.com/office/drawing/2014/main" id="{6CC9B0EB-C812-6BB3-6D23-0C313F488121}"/>
                </a:ext>
              </a:extLst>
            </p:cNvPr>
            <p:cNvSpPr txBox="1"/>
            <p:nvPr/>
          </p:nvSpPr>
          <p:spPr>
            <a:xfrm>
              <a:off x="5288376" y="10342997"/>
              <a:ext cx="2267182" cy="335348"/>
            </a:xfrm>
            <a:prstGeom prst="rect">
              <a:avLst/>
            </a:prstGeom>
            <a:solidFill>
              <a:schemeClr val="bg1"/>
            </a:solidFill>
            <a:ln>
              <a:solidFill>
                <a:srgbClr val="4D4D4D"/>
              </a:solidFill>
            </a:ln>
          </p:spPr>
          <p:txBody>
            <a:bodyPr wrap="square" rtlCol="0">
              <a:spAutoFit/>
            </a:bodyPr>
            <a:lstStyle/>
            <a:p>
              <a:pPr algn="ctr"/>
              <a:r>
                <a:rPr lang="fr-FR" sz="1579" b="1" dirty="0">
                  <a:solidFill>
                    <a:srgbClr val="4D4D4D"/>
                  </a:solidFill>
                </a:rPr>
                <a:t>Cloison alvéolaire</a:t>
              </a:r>
            </a:p>
          </p:txBody>
        </p:sp>
      </p:grpSp>
      <p:grpSp>
        <p:nvGrpSpPr>
          <p:cNvPr id="54" name="Groupe 53">
            <a:extLst>
              <a:ext uri="{FF2B5EF4-FFF2-40B4-BE49-F238E27FC236}">
                <a16:creationId xmlns:a16="http://schemas.microsoft.com/office/drawing/2014/main" id="{13630E0C-946B-3564-BBE4-19FB9A575D61}"/>
              </a:ext>
            </a:extLst>
          </p:cNvPr>
          <p:cNvGrpSpPr/>
          <p:nvPr/>
        </p:nvGrpSpPr>
        <p:grpSpPr>
          <a:xfrm>
            <a:off x="188614" y="194565"/>
            <a:ext cx="2280235" cy="1825242"/>
            <a:chOff x="5285220" y="6343101"/>
            <a:chExt cx="2280235" cy="1825242"/>
          </a:xfrm>
        </p:grpSpPr>
        <p:pic>
          <p:nvPicPr>
            <p:cNvPr id="55" name="Image 54" descr="Une image contenant mur, personne, intérieur, homme&#10;&#10;Description générée automatiquement">
              <a:extLst>
                <a:ext uri="{FF2B5EF4-FFF2-40B4-BE49-F238E27FC236}">
                  <a16:creationId xmlns:a16="http://schemas.microsoft.com/office/drawing/2014/main" id="{1776DE62-8033-DEA2-BB5E-AC12AF942AB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92692" y="6343101"/>
              <a:ext cx="2268000" cy="1527570"/>
            </a:xfrm>
            <a:prstGeom prst="rect">
              <a:avLst/>
            </a:prstGeom>
            <a:ln>
              <a:solidFill>
                <a:srgbClr val="4D4D4D"/>
              </a:solidFill>
            </a:ln>
          </p:spPr>
        </p:pic>
        <p:sp>
          <p:nvSpPr>
            <p:cNvPr id="56" name="ZoneTexte 55">
              <a:extLst>
                <a:ext uri="{FF2B5EF4-FFF2-40B4-BE49-F238E27FC236}">
                  <a16:creationId xmlns:a16="http://schemas.microsoft.com/office/drawing/2014/main" id="{C1DB1D75-A97C-E628-F721-B64F96EAB32A}"/>
                </a:ext>
              </a:extLst>
            </p:cNvPr>
            <p:cNvSpPr txBox="1"/>
            <p:nvPr/>
          </p:nvSpPr>
          <p:spPr>
            <a:xfrm>
              <a:off x="5285220" y="7829789"/>
              <a:ext cx="2280235"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Dalles de plafond</a:t>
              </a:r>
            </a:p>
          </p:txBody>
        </p:sp>
      </p:grpSp>
      <p:grpSp>
        <p:nvGrpSpPr>
          <p:cNvPr id="84" name="Groupe 83">
            <a:extLst>
              <a:ext uri="{FF2B5EF4-FFF2-40B4-BE49-F238E27FC236}">
                <a16:creationId xmlns:a16="http://schemas.microsoft.com/office/drawing/2014/main" id="{AFFF1911-52E1-98CC-FD5E-35DC8D68BD5B}"/>
              </a:ext>
            </a:extLst>
          </p:cNvPr>
          <p:cNvGrpSpPr/>
          <p:nvPr/>
        </p:nvGrpSpPr>
        <p:grpSpPr>
          <a:xfrm>
            <a:off x="186026" y="2145959"/>
            <a:ext cx="2286477" cy="1847662"/>
            <a:chOff x="2697896" y="3977562"/>
            <a:chExt cx="2286477" cy="1847662"/>
          </a:xfrm>
        </p:grpSpPr>
        <p:pic>
          <p:nvPicPr>
            <p:cNvPr id="85" name="Image 84" descr="Une image contenant bâtiment, ciment, sol, cassé&#10;&#10;Description générée automatiquement">
              <a:extLst>
                <a:ext uri="{FF2B5EF4-FFF2-40B4-BE49-F238E27FC236}">
                  <a16:creationId xmlns:a16="http://schemas.microsoft.com/office/drawing/2014/main" id="{1ADC37D9-165F-1ED1-1C6F-D0ECA5D7EEB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716374" y="3977562"/>
              <a:ext cx="2256667" cy="1718764"/>
            </a:xfrm>
            <a:prstGeom prst="rect">
              <a:avLst/>
            </a:prstGeom>
            <a:ln>
              <a:solidFill>
                <a:srgbClr val="4D4D4D"/>
              </a:solidFill>
            </a:ln>
          </p:spPr>
        </p:pic>
        <p:sp>
          <p:nvSpPr>
            <p:cNvPr id="86" name="ZoneTexte 85">
              <a:extLst>
                <a:ext uri="{FF2B5EF4-FFF2-40B4-BE49-F238E27FC236}">
                  <a16:creationId xmlns:a16="http://schemas.microsoft.com/office/drawing/2014/main" id="{C98B59AC-0C26-207D-39EA-28C65403A1E7}"/>
                </a:ext>
              </a:extLst>
            </p:cNvPr>
            <p:cNvSpPr txBox="1"/>
            <p:nvPr/>
          </p:nvSpPr>
          <p:spPr>
            <a:xfrm>
              <a:off x="2697896" y="5486670"/>
              <a:ext cx="2286477"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Plaque de plâtre</a:t>
              </a:r>
            </a:p>
          </p:txBody>
        </p:sp>
      </p:grpSp>
      <p:grpSp>
        <p:nvGrpSpPr>
          <p:cNvPr id="111" name="Groupe 110">
            <a:extLst>
              <a:ext uri="{FF2B5EF4-FFF2-40B4-BE49-F238E27FC236}">
                <a16:creationId xmlns:a16="http://schemas.microsoft.com/office/drawing/2014/main" id="{004E82E8-5AE3-1A8F-1B58-F4A79C45F7B7}"/>
              </a:ext>
            </a:extLst>
          </p:cNvPr>
          <p:cNvGrpSpPr/>
          <p:nvPr/>
        </p:nvGrpSpPr>
        <p:grpSpPr>
          <a:xfrm>
            <a:off x="1470635" y="4128084"/>
            <a:ext cx="2279496" cy="1838654"/>
            <a:chOff x="5286672" y="6347025"/>
            <a:chExt cx="2279496" cy="1838654"/>
          </a:xfrm>
        </p:grpSpPr>
        <p:pic>
          <p:nvPicPr>
            <p:cNvPr id="112" name="Image 111" descr="Une image contenant plein air, sol, route, Poubelle&#10;&#10;Description générée automatiquement">
              <a:extLst>
                <a:ext uri="{FF2B5EF4-FFF2-40B4-BE49-F238E27FC236}">
                  <a16:creationId xmlns:a16="http://schemas.microsoft.com/office/drawing/2014/main" id="{ABD4479A-BEAF-CFF0-D07C-38257D77820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94431" y="6347025"/>
              <a:ext cx="2271737" cy="1486206"/>
            </a:xfrm>
            <a:prstGeom prst="rect">
              <a:avLst/>
            </a:prstGeom>
            <a:ln>
              <a:solidFill>
                <a:srgbClr val="4D4D4D"/>
              </a:solidFill>
            </a:ln>
          </p:spPr>
        </p:pic>
        <p:sp>
          <p:nvSpPr>
            <p:cNvPr id="113" name="ZoneTexte 112">
              <a:extLst>
                <a:ext uri="{FF2B5EF4-FFF2-40B4-BE49-F238E27FC236}">
                  <a16:creationId xmlns:a16="http://schemas.microsoft.com/office/drawing/2014/main" id="{A778961B-017F-8DE4-ED3D-83037F64F41D}"/>
                </a:ext>
              </a:extLst>
            </p:cNvPr>
            <p:cNvSpPr txBox="1"/>
            <p:nvPr/>
          </p:nvSpPr>
          <p:spPr>
            <a:xfrm>
              <a:off x="5286672" y="7850331"/>
              <a:ext cx="2274420"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Plâtre avec isolant</a:t>
              </a:r>
            </a:p>
          </p:txBody>
        </p:sp>
      </p:grpSp>
      <p:grpSp>
        <p:nvGrpSpPr>
          <p:cNvPr id="6" name="Groupe 5">
            <a:extLst>
              <a:ext uri="{FF2B5EF4-FFF2-40B4-BE49-F238E27FC236}">
                <a16:creationId xmlns:a16="http://schemas.microsoft.com/office/drawing/2014/main" id="{6904E908-3E3E-5DA7-3236-21CE4B7E9473}"/>
              </a:ext>
            </a:extLst>
          </p:cNvPr>
          <p:cNvGrpSpPr/>
          <p:nvPr/>
        </p:nvGrpSpPr>
        <p:grpSpPr>
          <a:xfrm>
            <a:off x="2680461" y="2178997"/>
            <a:ext cx="2277689" cy="1848974"/>
            <a:chOff x="-15338" y="6322811"/>
            <a:chExt cx="2277689" cy="1848974"/>
          </a:xfrm>
        </p:grpSpPr>
        <p:pic>
          <p:nvPicPr>
            <p:cNvPr id="13" name="Image 12">
              <a:extLst>
                <a:ext uri="{FF2B5EF4-FFF2-40B4-BE49-F238E27FC236}">
                  <a16:creationId xmlns:a16="http://schemas.microsoft.com/office/drawing/2014/main" id="{70535AD8-7324-64E9-608E-16B9F1DF1289}"/>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4392" y="6322811"/>
              <a:ext cx="2266743" cy="1511849"/>
            </a:xfrm>
            <a:prstGeom prst="rect">
              <a:avLst/>
            </a:prstGeom>
            <a:ln>
              <a:solidFill>
                <a:schemeClr val="tx1"/>
              </a:solidFill>
            </a:ln>
          </p:spPr>
        </p:pic>
        <p:sp>
          <p:nvSpPr>
            <p:cNvPr id="16" name="ZoneTexte 15">
              <a:extLst>
                <a:ext uri="{FF2B5EF4-FFF2-40B4-BE49-F238E27FC236}">
                  <a16:creationId xmlns:a16="http://schemas.microsoft.com/office/drawing/2014/main" id="{A07F7297-AD05-8C00-3CAD-0818B24C2A89}"/>
                </a:ext>
              </a:extLst>
            </p:cNvPr>
            <p:cNvSpPr txBox="1"/>
            <p:nvPr/>
          </p:nvSpPr>
          <p:spPr>
            <a:xfrm>
              <a:off x="-15338" y="7833231"/>
              <a:ext cx="227768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Plaques et moulures</a:t>
              </a:r>
            </a:p>
          </p:txBody>
        </p:sp>
      </p:grpSp>
      <p:sp>
        <p:nvSpPr>
          <p:cNvPr id="17" name="Légende : flèche vers le bas 16">
            <a:extLst>
              <a:ext uri="{FF2B5EF4-FFF2-40B4-BE49-F238E27FC236}">
                <a16:creationId xmlns:a16="http://schemas.microsoft.com/office/drawing/2014/main" id="{DBC84137-257E-67C4-4F5E-F4FF9D18F73C}"/>
              </a:ext>
            </a:extLst>
          </p:cNvPr>
          <p:cNvSpPr/>
          <p:nvPr/>
        </p:nvSpPr>
        <p:spPr>
          <a:xfrm>
            <a:off x="61515" y="91943"/>
            <a:ext cx="4996694" cy="7086725"/>
          </a:xfrm>
          <a:custGeom>
            <a:avLst/>
            <a:gdLst>
              <a:gd name="connsiteX0" fmla="*/ 0 w 4996694"/>
              <a:gd name="connsiteY0" fmla="*/ 0 h 7086725"/>
              <a:gd name="connsiteX1" fmla="*/ 455254 w 4996694"/>
              <a:gd name="connsiteY1" fmla="*/ 0 h 7086725"/>
              <a:gd name="connsiteX2" fmla="*/ 960476 w 4996694"/>
              <a:gd name="connsiteY2" fmla="*/ 0 h 7086725"/>
              <a:gd name="connsiteX3" fmla="*/ 1515664 w 4996694"/>
              <a:gd name="connsiteY3" fmla="*/ 0 h 7086725"/>
              <a:gd name="connsiteX4" fmla="*/ 1970918 w 4996694"/>
              <a:gd name="connsiteY4" fmla="*/ 0 h 7086725"/>
              <a:gd name="connsiteX5" fmla="*/ 2376206 w 4996694"/>
              <a:gd name="connsiteY5" fmla="*/ 0 h 7086725"/>
              <a:gd name="connsiteX6" fmla="*/ 2981361 w 4996694"/>
              <a:gd name="connsiteY6" fmla="*/ 0 h 7086725"/>
              <a:gd name="connsiteX7" fmla="*/ 3386648 w 4996694"/>
              <a:gd name="connsiteY7" fmla="*/ 0 h 7086725"/>
              <a:gd name="connsiteX8" fmla="*/ 3791936 w 4996694"/>
              <a:gd name="connsiteY8" fmla="*/ 0 h 7086725"/>
              <a:gd name="connsiteX9" fmla="*/ 4347124 w 4996694"/>
              <a:gd name="connsiteY9" fmla="*/ 0 h 7086725"/>
              <a:gd name="connsiteX10" fmla="*/ 4996694 w 4996694"/>
              <a:gd name="connsiteY10" fmla="*/ 0 h 7086725"/>
              <a:gd name="connsiteX11" fmla="*/ 4996694 w 4996694"/>
              <a:gd name="connsiteY11" fmla="*/ 719708 h 7086725"/>
              <a:gd name="connsiteX12" fmla="*/ 4996694 w 4996694"/>
              <a:gd name="connsiteY12" fmla="*/ 1319465 h 7086725"/>
              <a:gd name="connsiteX13" fmla="*/ 4996694 w 4996694"/>
              <a:gd name="connsiteY13" fmla="*/ 1799270 h 7086725"/>
              <a:gd name="connsiteX14" fmla="*/ 4996694 w 4996694"/>
              <a:gd name="connsiteY14" fmla="*/ 2219099 h 7086725"/>
              <a:gd name="connsiteX15" fmla="*/ 4996694 w 4996694"/>
              <a:gd name="connsiteY15" fmla="*/ 2818856 h 7086725"/>
              <a:gd name="connsiteX16" fmla="*/ 4996694 w 4996694"/>
              <a:gd name="connsiteY16" fmla="*/ 3358637 h 7086725"/>
              <a:gd name="connsiteX17" fmla="*/ 4996694 w 4996694"/>
              <a:gd name="connsiteY17" fmla="*/ 3838442 h 7086725"/>
              <a:gd name="connsiteX18" fmla="*/ 4996694 w 4996694"/>
              <a:gd name="connsiteY18" fmla="*/ 4498175 h 7086725"/>
              <a:gd name="connsiteX19" fmla="*/ 4996694 w 4996694"/>
              <a:gd name="connsiteY19" fmla="*/ 4918004 h 7086725"/>
              <a:gd name="connsiteX20" fmla="*/ 4996694 w 4996694"/>
              <a:gd name="connsiteY20" fmla="*/ 5997566 h 7086725"/>
              <a:gd name="connsiteX21" fmla="*/ 4512686 w 4996694"/>
              <a:gd name="connsiteY21" fmla="*/ 5997566 h 7086725"/>
              <a:gd name="connsiteX22" fmla="*/ 3944503 w 4996694"/>
              <a:gd name="connsiteY22" fmla="*/ 5997566 h 7086725"/>
              <a:gd name="connsiteX23" fmla="*/ 3460494 w 4996694"/>
              <a:gd name="connsiteY23" fmla="*/ 5997566 h 7086725"/>
              <a:gd name="connsiteX24" fmla="*/ 2892311 w 4996694"/>
              <a:gd name="connsiteY24" fmla="*/ 5997566 h 7086725"/>
              <a:gd name="connsiteX25" fmla="*/ 2892311 w 4996694"/>
              <a:gd name="connsiteY25" fmla="*/ 6273163 h 7086725"/>
              <a:gd name="connsiteX26" fmla="*/ 3183793 w 4996694"/>
              <a:gd name="connsiteY26" fmla="*/ 6273163 h 7086725"/>
              <a:gd name="connsiteX27" fmla="*/ 2834216 w 4996694"/>
              <a:gd name="connsiteY27" fmla="*/ 6688080 h 7086725"/>
              <a:gd name="connsiteX28" fmla="*/ 2498347 w 4996694"/>
              <a:gd name="connsiteY28" fmla="*/ 7086725 h 7086725"/>
              <a:gd name="connsiteX29" fmla="*/ 2162478 w 4996694"/>
              <a:gd name="connsiteY29" fmla="*/ 6688080 h 7086725"/>
              <a:gd name="connsiteX30" fmla="*/ 1812901 w 4996694"/>
              <a:gd name="connsiteY30" fmla="*/ 6273163 h 7086725"/>
              <a:gd name="connsiteX31" fmla="*/ 2104383 w 4996694"/>
              <a:gd name="connsiteY31" fmla="*/ 6273163 h 7086725"/>
              <a:gd name="connsiteX32" fmla="*/ 2104383 w 4996694"/>
              <a:gd name="connsiteY32" fmla="*/ 5997566 h 7086725"/>
              <a:gd name="connsiteX33" fmla="*/ 1599331 w 4996694"/>
              <a:gd name="connsiteY33" fmla="*/ 5997566 h 7086725"/>
              <a:gd name="connsiteX34" fmla="*/ 1052192 w 4996694"/>
              <a:gd name="connsiteY34" fmla="*/ 5997566 h 7086725"/>
              <a:gd name="connsiteX35" fmla="*/ 589227 w 4996694"/>
              <a:gd name="connsiteY35" fmla="*/ 5997566 h 7086725"/>
              <a:gd name="connsiteX36" fmla="*/ 0 w 4996694"/>
              <a:gd name="connsiteY36" fmla="*/ 5997566 h 7086725"/>
              <a:gd name="connsiteX37" fmla="*/ 0 w 4996694"/>
              <a:gd name="connsiteY37" fmla="*/ 5277858 h 7086725"/>
              <a:gd name="connsiteX38" fmla="*/ 0 w 4996694"/>
              <a:gd name="connsiteY38" fmla="*/ 4738077 h 7086725"/>
              <a:gd name="connsiteX39" fmla="*/ 0 w 4996694"/>
              <a:gd name="connsiteY39" fmla="*/ 4198296 h 7086725"/>
              <a:gd name="connsiteX40" fmla="*/ 0 w 4996694"/>
              <a:gd name="connsiteY40" fmla="*/ 3778467 h 7086725"/>
              <a:gd name="connsiteX41" fmla="*/ 0 w 4996694"/>
              <a:gd name="connsiteY41" fmla="*/ 3238686 h 7086725"/>
              <a:gd name="connsiteX42" fmla="*/ 0 w 4996694"/>
              <a:gd name="connsiteY42" fmla="*/ 2758880 h 7086725"/>
              <a:gd name="connsiteX43" fmla="*/ 0 w 4996694"/>
              <a:gd name="connsiteY43" fmla="*/ 2339051 h 7086725"/>
              <a:gd name="connsiteX44" fmla="*/ 0 w 4996694"/>
              <a:gd name="connsiteY44" fmla="*/ 1919221 h 7086725"/>
              <a:gd name="connsiteX45" fmla="*/ 0 w 4996694"/>
              <a:gd name="connsiteY45" fmla="*/ 1199513 h 7086725"/>
              <a:gd name="connsiteX46" fmla="*/ 0 w 4996694"/>
              <a:gd name="connsiteY46" fmla="*/ 779684 h 7086725"/>
              <a:gd name="connsiteX47" fmla="*/ 0 w 4996694"/>
              <a:gd name="connsiteY47" fmla="*/ 0 h 70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96694" h="7086725" extrusionOk="0">
                <a:moveTo>
                  <a:pt x="0" y="0"/>
                </a:moveTo>
                <a:cubicBezTo>
                  <a:pt x="150823" y="-11697"/>
                  <a:pt x="357946" y="34090"/>
                  <a:pt x="455254" y="0"/>
                </a:cubicBezTo>
                <a:cubicBezTo>
                  <a:pt x="552562" y="-34090"/>
                  <a:pt x="750162" y="27839"/>
                  <a:pt x="960476" y="0"/>
                </a:cubicBezTo>
                <a:cubicBezTo>
                  <a:pt x="1170790" y="-27839"/>
                  <a:pt x="1366667" y="45580"/>
                  <a:pt x="1515664" y="0"/>
                </a:cubicBezTo>
                <a:cubicBezTo>
                  <a:pt x="1664661" y="-45580"/>
                  <a:pt x="1771817" y="25389"/>
                  <a:pt x="1970918" y="0"/>
                </a:cubicBezTo>
                <a:cubicBezTo>
                  <a:pt x="2170019" y="-25389"/>
                  <a:pt x="2176498" y="24350"/>
                  <a:pt x="2376206" y="0"/>
                </a:cubicBezTo>
                <a:cubicBezTo>
                  <a:pt x="2575914" y="-24350"/>
                  <a:pt x="2687748" y="48103"/>
                  <a:pt x="2981361" y="0"/>
                </a:cubicBezTo>
                <a:cubicBezTo>
                  <a:pt x="3274974" y="-48103"/>
                  <a:pt x="3218083" y="22095"/>
                  <a:pt x="3386648" y="0"/>
                </a:cubicBezTo>
                <a:cubicBezTo>
                  <a:pt x="3555213" y="-22095"/>
                  <a:pt x="3600780" y="33784"/>
                  <a:pt x="3791936" y="0"/>
                </a:cubicBezTo>
                <a:cubicBezTo>
                  <a:pt x="3983092" y="-33784"/>
                  <a:pt x="4075365" y="49772"/>
                  <a:pt x="4347124" y="0"/>
                </a:cubicBezTo>
                <a:cubicBezTo>
                  <a:pt x="4618883" y="-49772"/>
                  <a:pt x="4741880" y="1765"/>
                  <a:pt x="4996694" y="0"/>
                </a:cubicBezTo>
                <a:cubicBezTo>
                  <a:pt x="5036470" y="269239"/>
                  <a:pt x="4977251" y="405846"/>
                  <a:pt x="4996694" y="719708"/>
                </a:cubicBezTo>
                <a:cubicBezTo>
                  <a:pt x="5016137" y="1033570"/>
                  <a:pt x="4948754" y="1183016"/>
                  <a:pt x="4996694" y="1319465"/>
                </a:cubicBezTo>
                <a:cubicBezTo>
                  <a:pt x="5044634" y="1455914"/>
                  <a:pt x="4942697" y="1684299"/>
                  <a:pt x="4996694" y="1799270"/>
                </a:cubicBezTo>
                <a:cubicBezTo>
                  <a:pt x="5050691" y="1914241"/>
                  <a:pt x="4951890" y="2094106"/>
                  <a:pt x="4996694" y="2219099"/>
                </a:cubicBezTo>
                <a:cubicBezTo>
                  <a:pt x="5041498" y="2344092"/>
                  <a:pt x="4985523" y="2684339"/>
                  <a:pt x="4996694" y="2818856"/>
                </a:cubicBezTo>
                <a:cubicBezTo>
                  <a:pt x="5007865" y="2953373"/>
                  <a:pt x="4955512" y="3124079"/>
                  <a:pt x="4996694" y="3358637"/>
                </a:cubicBezTo>
                <a:cubicBezTo>
                  <a:pt x="5037876" y="3593195"/>
                  <a:pt x="4947189" y="3629577"/>
                  <a:pt x="4996694" y="3838442"/>
                </a:cubicBezTo>
                <a:cubicBezTo>
                  <a:pt x="5046199" y="4047308"/>
                  <a:pt x="4933077" y="4268215"/>
                  <a:pt x="4996694" y="4498175"/>
                </a:cubicBezTo>
                <a:cubicBezTo>
                  <a:pt x="5060311" y="4728135"/>
                  <a:pt x="4992855" y="4723707"/>
                  <a:pt x="4996694" y="4918004"/>
                </a:cubicBezTo>
                <a:cubicBezTo>
                  <a:pt x="5000533" y="5112301"/>
                  <a:pt x="4924373" y="5644862"/>
                  <a:pt x="4996694" y="5997566"/>
                </a:cubicBezTo>
                <a:cubicBezTo>
                  <a:pt x="4848953" y="6044238"/>
                  <a:pt x="4691532" y="5988597"/>
                  <a:pt x="4512686" y="5997566"/>
                </a:cubicBezTo>
                <a:cubicBezTo>
                  <a:pt x="4333840" y="6006535"/>
                  <a:pt x="4084467" y="5960615"/>
                  <a:pt x="3944503" y="5997566"/>
                </a:cubicBezTo>
                <a:cubicBezTo>
                  <a:pt x="3804539" y="6034517"/>
                  <a:pt x="3632749" y="5985787"/>
                  <a:pt x="3460494" y="5997566"/>
                </a:cubicBezTo>
                <a:cubicBezTo>
                  <a:pt x="3288239" y="6009345"/>
                  <a:pt x="3105529" y="5959572"/>
                  <a:pt x="2892311" y="5997566"/>
                </a:cubicBezTo>
                <a:cubicBezTo>
                  <a:pt x="2900938" y="6104822"/>
                  <a:pt x="2885563" y="6208876"/>
                  <a:pt x="2892311" y="6273163"/>
                </a:cubicBezTo>
                <a:cubicBezTo>
                  <a:pt x="2957709" y="6254016"/>
                  <a:pt x="3070131" y="6283062"/>
                  <a:pt x="3183793" y="6273163"/>
                </a:cubicBezTo>
                <a:cubicBezTo>
                  <a:pt x="3094637" y="6392361"/>
                  <a:pt x="2963751" y="6502130"/>
                  <a:pt x="2834216" y="6688080"/>
                </a:cubicBezTo>
                <a:cubicBezTo>
                  <a:pt x="2704680" y="6874030"/>
                  <a:pt x="2556443" y="6993995"/>
                  <a:pt x="2498347" y="7086725"/>
                </a:cubicBezTo>
                <a:cubicBezTo>
                  <a:pt x="2349316" y="6970299"/>
                  <a:pt x="2285544" y="6749322"/>
                  <a:pt x="2162478" y="6688080"/>
                </a:cubicBezTo>
                <a:cubicBezTo>
                  <a:pt x="2039413" y="6626838"/>
                  <a:pt x="1961985" y="6391082"/>
                  <a:pt x="1812901" y="6273163"/>
                </a:cubicBezTo>
                <a:cubicBezTo>
                  <a:pt x="1952013" y="6271416"/>
                  <a:pt x="2041167" y="6284831"/>
                  <a:pt x="2104383" y="6273163"/>
                </a:cubicBezTo>
                <a:cubicBezTo>
                  <a:pt x="2080155" y="6163023"/>
                  <a:pt x="2114861" y="6123017"/>
                  <a:pt x="2104383" y="5997566"/>
                </a:cubicBezTo>
                <a:cubicBezTo>
                  <a:pt x="1924241" y="6022406"/>
                  <a:pt x="1779035" y="5990248"/>
                  <a:pt x="1599331" y="5997566"/>
                </a:cubicBezTo>
                <a:cubicBezTo>
                  <a:pt x="1419627" y="6004884"/>
                  <a:pt x="1280926" y="5947337"/>
                  <a:pt x="1052192" y="5997566"/>
                </a:cubicBezTo>
                <a:cubicBezTo>
                  <a:pt x="823458" y="6047795"/>
                  <a:pt x="742511" y="5950976"/>
                  <a:pt x="589227" y="5997566"/>
                </a:cubicBezTo>
                <a:cubicBezTo>
                  <a:pt x="435944" y="6044156"/>
                  <a:pt x="184662" y="5954516"/>
                  <a:pt x="0" y="5997566"/>
                </a:cubicBezTo>
                <a:cubicBezTo>
                  <a:pt x="-82557" y="5835903"/>
                  <a:pt x="5459" y="5600888"/>
                  <a:pt x="0" y="5277858"/>
                </a:cubicBezTo>
                <a:cubicBezTo>
                  <a:pt x="-5459" y="4954828"/>
                  <a:pt x="12247" y="4885529"/>
                  <a:pt x="0" y="4738077"/>
                </a:cubicBezTo>
                <a:cubicBezTo>
                  <a:pt x="-12247" y="4590625"/>
                  <a:pt x="39030" y="4364236"/>
                  <a:pt x="0" y="4198296"/>
                </a:cubicBezTo>
                <a:cubicBezTo>
                  <a:pt x="-39030" y="4032356"/>
                  <a:pt x="2782" y="3927469"/>
                  <a:pt x="0" y="3778467"/>
                </a:cubicBezTo>
                <a:cubicBezTo>
                  <a:pt x="-2782" y="3629465"/>
                  <a:pt x="42898" y="3399618"/>
                  <a:pt x="0" y="3238686"/>
                </a:cubicBezTo>
                <a:cubicBezTo>
                  <a:pt x="-42898" y="3077754"/>
                  <a:pt x="4099" y="2993754"/>
                  <a:pt x="0" y="2758880"/>
                </a:cubicBezTo>
                <a:cubicBezTo>
                  <a:pt x="-4099" y="2524006"/>
                  <a:pt x="36362" y="2430695"/>
                  <a:pt x="0" y="2339051"/>
                </a:cubicBezTo>
                <a:cubicBezTo>
                  <a:pt x="-36362" y="2247407"/>
                  <a:pt x="29354" y="2095613"/>
                  <a:pt x="0" y="1919221"/>
                </a:cubicBezTo>
                <a:cubicBezTo>
                  <a:pt x="-29354" y="1742829"/>
                  <a:pt x="8417" y="1530840"/>
                  <a:pt x="0" y="1199513"/>
                </a:cubicBezTo>
                <a:cubicBezTo>
                  <a:pt x="-8417" y="868186"/>
                  <a:pt x="48668" y="906803"/>
                  <a:pt x="0" y="779684"/>
                </a:cubicBezTo>
                <a:cubicBezTo>
                  <a:pt x="-48668" y="652565"/>
                  <a:pt x="91435" y="285823"/>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8463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876069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pic>
        <p:nvPicPr>
          <p:cNvPr id="5" name="Image 4">
            <a:extLst>
              <a:ext uri="{FF2B5EF4-FFF2-40B4-BE49-F238E27FC236}">
                <a16:creationId xmlns:a16="http://schemas.microsoft.com/office/drawing/2014/main" id="{FBDB4CAC-87AC-C17C-EA2E-753253CFD568}"/>
              </a:ext>
            </a:extLst>
          </p:cNvPr>
          <p:cNvPicPr>
            <a:picLocks noChangeAspect="1"/>
          </p:cNvPicPr>
          <p:nvPr/>
        </p:nvPicPr>
        <p:blipFill>
          <a:blip r:embed="rId4"/>
          <a:stretch>
            <a:fillRect/>
          </a:stretch>
        </p:blipFill>
        <p:spPr>
          <a:xfrm>
            <a:off x="5194865" y="358838"/>
            <a:ext cx="2367055" cy="5555582"/>
          </a:xfrm>
          <a:prstGeom prst="rect">
            <a:avLst/>
          </a:prstGeom>
          <a:ln>
            <a:solidFill>
              <a:srgbClr val="4D4D4D"/>
            </a:solidFill>
          </a:ln>
        </p:spPr>
      </p:pic>
      <p:grpSp>
        <p:nvGrpSpPr>
          <p:cNvPr id="6" name="Groupe 5">
            <a:extLst>
              <a:ext uri="{FF2B5EF4-FFF2-40B4-BE49-F238E27FC236}">
                <a16:creationId xmlns:a16="http://schemas.microsoft.com/office/drawing/2014/main" id="{8B47B822-3769-3863-DF62-A5DD9E9C77C1}"/>
              </a:ext>
            </a:extLst>
          </p:cNvPr>
          <p:cNvGrpSpPr/>
          <p:nvPr/>
        </p:nvGrpSpPr>
        <p:grpSpPr>
          <a:xfrm>
            <a:off x="2643127" y="1208624"/>
            <a:ext cx="2268000" cy="1836111"/>
            <a:chOff x="5288376" y="8842234"/>
            <a:chExt cx="2268000" cy="1836111"/>
          </a:xfrm>
        </p:grpSpPr>
        <p:pic>
          <p:nvPicPr>
            <p:cNvPr id="13" name="Image 12">
              <a:extLst>
                <a:ext uri="{FF2B5EF4-FFF2-40B4-BE49-F238E27FC236}">
                  <a16:creationId xmlns:a16="http://schemas.microsoft.com/office/drawing/2014/main" id="{B1478CA0-E029-FCD0-5D4F-5087337DAE6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292692" y="8842234"/>
              <a:ext cx="2263684" cy="1655166"/>
            </a:xfrm>
            <a:prstGeom prst="rect">
              <a:avLst/>
            </a:prstGeom>
            <a:ln>
              <a:solidFill>
                <a:srgbClr val="4D4D4D"/>
              </a:solidFill>
            </a:ln>
          </p:spPr>
        </p:pic>
        <p:sp>
          <p:nvSpPr>
            <p:cNvPr id="16" name="ZoneTexte 15">
              <a:extLst>
                <a:ext uri="{FF2B5EF4-FFF2-40B4-BE49-F238E27FC236}">
                  <a16:creationId xmlns:a16="http://schemas.microsoft.com/office/drawing/2014/main" id="{A6B0D316-3E8D-BEE4-405B-F68F32A19135}"/>
                </a:ext>
              </a:extLst>
            </p:cNvPr>
            <p:cNvSpPr txBox="1"/>
            <p:nvPr/>
          </p:nvSpPr>
          <p:spPr>
            <a:xfrm>
              <a:off x="5288376" y="10342997"/>
              <a:ext cx="2267182" cy="335348"/>
            </a:xfrm>
            <a:prstGeom prst="rect">
              <a:avLst/>
            </a:prstGeom>
            <a:solidFill>
              <a:schemeClr val="bg1"/>
            </a:solidFill>
            <a:ln>
              <a:solidFill>
                <a:srgbClr val="4D4D4D"/>
              </a:solidFill>
            </a:ln>
          </p:spPr>
          <p:txBody>
            <a:bodyPr wrap="square" rtlCol="0">
              <a:spAutoFit/>
            </a:bodyPr>
            <a:lstStyle/>
            <a:p>
              <a:pPr algn="ctr"/>
              <a:r>
                <a:rPr lang="fr-FR" sz="1579" b="1" dirty="0">
                  <a:solidFill>
                    <a:srgbClr val="4D4D4D"/>
                  </a:solidFill>
                </a:rPr>
                <a:t>Cloison alvéolaire</a:t>
              </a:r>
            </a:p>
          </p:txBody>
        </p:sp>
      </p:grpSp>
      <p:grpSp>
        <p:nvGrpSpPr>
          <p:cNvPr id="17" name="Groupe 16">
            <a:extLst>
              <a:ext uri="{FF2B5EF4-FFF2-40B4-BE49-F238E27FC236}">
                <a16:creationId xmlns:a16="http://schemas.microsoft.com/office/drawing/2014/main" id="{28D22F22-4599-5A0E-DACC-726529A831C1}"/>
              </a:ext>
            </a:extLst>
          </p:cNvPr>
          <p:cNvGrpSpPr/>
          <p:nvPr/>
        </p:nvGrpSpPr>
        <p:grpSpPr>
          <a:xfrm>
            <a:off x="244187" y="1219493"/>
            <a:ext cx="2280235" cy="1825242"/>
            <a:chOff x="5285220" y="6343101"/>
            <a:chExt cx="2280235" cy="1825242"/>
          </a:xfrm>
        </p:grpSpPr>
        <p:pic>
          <p:nvPicPr>
            <p:cNvPr id="18" name="Image 17" descr="Une image contenant mur, personne, intérieur, homme&#10;&#10;Description générée automatiquement">
              <a:extLst>
                <a:ext uri="{FF2B5EF4-FFF2-40B4-BE49-F238E27FC236}">
                  <a16:creationId xmlns:a16="http://schemas.microsoft.com/office/drawing/2014/main" id="{67F141AF-3DC7-D6A5-9EC4-7580EADBB0B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92692" y="6343101"/>
              <a:ext cx="2268000" cy="1527570"/>
            </a:xfrm>
            <a:prstGeom prst="rect">
              <a:avLst/>
            </a:prstGeom>
            <a:ln>
              <a:solidFill>
                <a:srgbClr val="4D4D4D"/>
              </a:solidFill>
            </a:ln>
          </p:spPr>
        </p:pic>
        <p:sp>
          <p:nvSpPr>
            <p:cNvPr id="19" name="ZoneTexte 18">
              <a:extLst>
                <a:ext uri="{FF2B5EF4-FFF2-40B4-BE49-F238E27FC236}">
                  <a16:creationId xmlns:a16="http://schemas.microsoft.com/office/drawing/2014/main" id="{46F57C07-BF2C-14AA-D03B-552E48D1D7B0}"/>
                </a:ext>
              </a:extLst>
            </p:cNvPr>
            <p:cNvSpPr txBox="1"/>
            <p:nvPr/>
          </p:nvSpPr>
          <p:spPr>
            <a:xfrm>
              <a:off x="5285220" y="7829789"/>
              <a:ext cx="2280235"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Dalles de plafond</a:t>
              </a:r>
            </a:p>
          </p:txBody>
        </p:sp>
      </p:grpSp>
      <p:grpSp>
        <p:nvGrpSpPr>
          <p:cNvPr id="50" name="Groupe 49">
            <a:extLst>
              <a:ext uri="{FF2B5EF4-FFF2-40B4-BE49-F238E27FC236}">
                <a16:creationId xmlns:a16="http://schemas.microsoft.com/office/drawing/2014/main" id="{710835ED-7C37-9EE3-A542-2AB2878ED8A5}"/>
              </a:ext>
            </a:extLst>
          </p:cNvPr>
          <p:cNvGrpSpPr/>
          <p:nvPr/>
        </p:nvGrpSpPr>
        <p:grpSpPr>
          <a:xfrm>
            <a:off x="201253" y="3456875"/>
            <a:ext cx="2286477" cy="1847662"/>
            <a:chOff x="2697896" y="3977562"/>
            <a:chExt cx="2286477" cy="1847662"/>
          </a:xfrm>
        </p:grpSpPr>
        <p:pic>
          <p:nvPicPr>
            <p:cNvPr id="51" name="Image 50" descr="Une image contenant bâtiment, ciment, sol, cassé&#10;&#10;Description générée automatiquement">
              <a:extLst>
                <a:ext uri="{FF2B5EF4-FFF2-40B4-BE49-F238E27FC236}">
                  <a16:creationId xmlns:a16="http://schemas.microsoft.com/office/drawing/2014/main" id="{3707AB45-75B4-2F15-01F8-D4CBE7AD10D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716374" y="3977562"/>
              <a:ext cx="2256667" cy="1718764"/>
            </a:xfrm>
            <a:prstGeom prst="rect">
              <a:avLst/>
            </a:prstGeom>
            <a:ln>
              <a:solidFill>
                <a:srgbClr val="4D4D4D"/>
              </a:solidFill>
            </a:ln>
          </p:spPr>
        </p:pic>
        <p:sp>
          <p:nvSpPr>
            <p:cNvPr id="53" name="ZoneTexte 52">
              <a:extLst>
                <a:ext uri="{FF2B5EF4-FFF2-40B4-BE49-F238E27FC236}">
                  <a16:creationId xmlns:a16="http://schemas.microsoft.com/office/drawing/2014/main" id="{F5DBB449-0FFE-6D39-BFAE-9C30EFEF8DFB}"/>
                </a:ext>
              </a:extLst>
            </p:cNvPr>
            <p:cNvSpPr txBox="1"/>
            <p:nvPr/>
          </p:nvSpPr>
          <p:spPr>
            <a:xfrm>
              <a:off x="2697896" y="5486670"/>
              <a:ext cx="2286477"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Plaque de plâtre</a:t>
              </a:r>
            </a:p>
          </p:txBody>
        </p:sp>
      </p:grpSp>
      <p:grpSp>
        <p:nvGrpSpPr>
          <p:cNvPr id="108" name="Groupe 107">
            <a:extLst>
              <a:ext uri="{FF2B5EF4-FFF2-40B4-BE49-F238E27FC236}">
                <a16:creationId xmlns:a16="http://schemas.microsoft.com/office/drawing/2014/main" id="{B65444C9-F778-E239-464D-902DB2FEC48A}"/>
              </a:ext>
            </a:extLst>
          </p:cNvPr>
          <p:cNvGrpSpPr/>
          <p:nvPr/>
        </p:nvGrpSpPr>
        <p:grpSpPr>
          <a:xfrm>
            <a:off x="2643127" y="3451636"/>
            <a:ext cx="2277689" cy="1848974"/>
            <a:chOff x="-15338" y="6322811"/>
            <a:chExt cx="2277689" cy="1848974"/>
          </a:xfrm>
        </p:grpSpPr>
        <p:pic>
          <p:nvPicPr>
            <p:cNvPr id="109" name="Image 108">
              <a:extLst>
                <a:ext uri="{FF2B5EF4-FFF2-40B4-BE49-F238E27FC236}">
                  <a16:creationId xmlns:a16="http://schemas.microsoft.com/office/drawing/2014/main" id="{D7BA9AB9-26B1-1DF1-691A-19C57FA7C563}"/>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4392" y="6322811"/>
              <a:ext cx="2266743" cy="1511849"/>
            </a:xfrm>
            <a:prstGeom prst="rect">
              <a:avLst/>
            </a:prstGeom>
            <a:ln>
              <a:solidFill>
                <a:schemeClr val="tx1"/>
              </a:solidFill>
            </a:ln>
          </p:spPr>
        </p:pic>
        <p:sp>
          <p:nvSpPr>
            <p:cNvPr id="110" name="ZoneTexte 109">
              <a:extLst>
                <a:ext uri="{FF2B5EF4-FFF2-40B4-BE49-F238E27FC236}">
                  <a16:creationId xmlns:a16="http://schemas.microsoft.com/office/drawing/2014/main" id="{DA9BC473-D7D4-388A-FC9A-7DBCA419EEE6}"/>
                </a:ext>
              </a:extLst>
            </p:cNvPr>
            <p:cNvSpPr txBox="1"/>
            <p:nvPr/>
          </p:nvSpPr>
          <p:spPr>
            <a:xfrm>
              <a:off x="-15338" y="7833231"/>
              <a:ext cx="227768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Plaques et moulures</a:t>
              </a:r>
            </a:p>
          </p:txBody>
        </p:sp>
      </p:grpSp>
      <p:sp>
        <p:nvSpPr>
          <p:cNvPr id="54" name="Légende : flèche vers le bas 53">
            <a:extLst>
              <a:ext uri="{FF2B5EF4-FFF2-40B4-BE49-F238E27FC236}">
                <a16:creationId xmlns:a16="http://schemas.microsoft.com/office/drawing/2014/main" id="{D40392D4-30FE-8DDD-D39E-0645E429E5CD}"/>
              </a:ext>
            </a:extLst>
          </p:cNvPr>
          <p:cNvSpPr/>
          <p:nvPr/>
        </p:nvSpPr>
        <p:spPr>
          <a:xfrm>
            <a:off x="75802" y="955533"/>
            <a:ext cx="4967686" cy="5768905"/>
          </a:xfrm>
          <a:custGeom>
            <a:avLst/>
            <a:gdLst>
              <a:gd name="connsiteX0" fmla="*/ 0 w 4967686"/>
              <a:gd name="connsiteY0" fmla="*/ 0 h 5768905"/>
              <a:gd name="connsiteX1" fmla="*/ 452611 w 4967686"/>
              <a:gd name="connsiteY1" fmla="*/ 0 h 5768905"/>
              <a:gd name="connsiteX2" fmla="*/ 954900 w 4967686"/>
              <a:gd name="connsiteY2" fmla="*/ 0 h 5768905"/>
              <a:gd name="connsiteX3" fmla="*/ 1506865 w 4967686"/>
              <a:gd name="connsiteY3" fmla="*/ 0 h 5768905"/>
              <a:gd name="connsiteX4" fmla="*/ 1959476 w 4967686"/>
              <a:gd name="connsiteY4" fmla="*/ 0 h 5768905"/>
              <a:gd name="connsiteX5" fmla="*/ 2362411 w 4967686"/>
              <a:gd name="connsiteY5" fmla="*/ 0 h 5768905"/>
              <a:gd name="connsiteX6" fmla="*/ 2964053 w 4967686"/>
              <a:gd name="connsiteY6" fmla="*/ 0 h 5768905"/>
              <a:gd name="connsiteX7" fmla="*/ 3366987 w 4967686"/>
              <a:gd name="connsiteY7" fmla="*/ 0 h 5768905"/>
              <a:gd name="connsiteX8" fmla="*/ 3769922 w 4967686"/>
              <a:gd name="connsiteY8" fmla="*/ 0 h 5768905"/>
              <a:gd name="connsiteX9" fmla="*/ 4321887 w 4967686"/>
              <a:gd name="connsiteY9" fmla="*/ 0 h 5768905"/>
              <a:gd name="connsiteX10" fmla="*/ 4967686 w 4967686"/>
              <a:gd name="connsiteY10" fmla="*/ 0 h 5768905"/>
              <a:gd name="connsiteX11" fmla="*/ 4967686 w 4967686"/>
              <a:gd name="connsiteY11" fmla="*/ 672782 h 5768905"/>
              <a:gd name="connsiteX12" fmla="*/ 4967686 w 4967686"/>
              <a:gd name="connsiteY12" fmla="*/ 1252766 h 5768905"/>
              <a:gd name="connsiteX13" fmla="*/ 4967686 w 4967686"/>
              <a:gd name="connsiteY13" fmla="*/ 1739952 h 5768905"/>
              <a:gd name="connsiteX14" fmla="*/ 4967686 w 4967686"/>
              <a:gd name="connsiteY14" fmla="*/ 2180740 h 5768905"/>
              <a:gd name="connsiteX15" fmla="*/ 4967686 w 4967686"/>
              <a:gd name="connsiteY15" fmla="*/ 2760724 h 5768905"/>
              <a:gd name="connsiteX16" fmla="*/ 4967686 w 4967686"/>
              <a:gd name="connsiteY16" fmla="*/ 3294310 h 5768905"/>
              <a:gd name="connsiteX17" fmla="*/ 4967686 w 4967686"/>
              <a:gd name="connsiteY17" fmla="*/ 3781496 h 5768905"/>
              <a:gd name="connsiteX18" fmla="*/ 4967686 w 4967686"/>
              <a:gd name="connsiteY18" fmla="*/ 4639873 h 5768905"/>
              <a:gd name="connsiteX19" fmla="*/ 4507409 w 4967686"/>
              <a:gd name="connsiteY19" fmla="*/ 4639873 h 5768905"/>
              <a:gd name="connsiteX20" fmla="*/ 4005290 w 4967686"/>
              <a:gd name="connsiteY20" fmla="*/ 4639873 h 5768905"/>
              <a:gd name="connsiteX21" fmla="*/ 3482248 w 4967686"/>
              <a:gd name="connsiteY21" fmla="*/ 4639873 h 5768905"/>
              <a:gd name="connsiteX22" fmla="*/ 2875520 w 4967686"/>
              <a:gd name="connsiteY22" fmla="*/ 4639873 h 5768905"/>
              <a:gd name="connsiteX23" fmla="*/ 2875520 w 4967686"/>
              <a:gd name="connsiteY23" fmla="*/ 4960066 h 5768905"/>
              <a:gd name="connsiteX24" fmla="*/ 3165310 w 4967686"/>
              <a:gd name="connsiteY24" fmla="*/ 4960066 h 5768905"/>
              <a:gd name="connsiteX25" fmla="*/ 2810947 w 4967686"/>
              <a:gd name="connsiteY25" fmla="*/ 5380662 h 5768905"/>
              <a:gd name="connsiteX26" fmla="*/ 2483843 w 4967686"/>
              <a:gd name="connsiteY26" fmla="*/ 5768905 h 5768905"/>
              <a:gd name="connsiteX27" fmla="*/ 2163554 w 4967686"/>
              <a:gd name="connsiteY27" fmla="*/ 5388751 h 5768905"/>
              <a:gd name="connsiteX28" fmla="*/ 1802376 w 4967686"/>
              <a:gd name="connsiteY28" fmla="*/ 4960066 h 5768905"/>
              <a:gd name="connsiteX29" fmla="*/ 2092166 w 4967686"/>
              <a:gd name="connsiteY29" fmla="*/ 4960066 h 5768905"/>
              <a:gd name="connsiteX30" fmla="*/ 2092166 w 4967686"/>
              <a:gd name="connsiteY30" fmla="*/ 4639873 h 5768905"/>
              <a:gd name="connsiteX31" fmla="*/ 1548203 w 4967686"/>
              <a:gd name="connsiteY31" fmla="*/ 4639873 h 5768905"/>
              <a:gd name="connsiteX32" fmla="*/ 983318 w 4967686"/>
              <a:gd name="connsiteY32" fmla="*/ 4639873 h 5768905"/>
              <a:gd name="connsiteX33" fmla="*/ 481198 w 4967686"/>
              <a:gd name="connsiteY33" fmla="*/ 4639873 h 5768905"/>
              <a:gd name="connsiteX34" fmla="*/ 0 w 4967686"/>
              <a:gd name="connsiteY34" fmla="*/ 4639873 h 5768905"/>
              <a:gd name="connsiteX35" fmla="*/ 0 w 4967686"/>
              <a:gd name="connsiteY35" fmla="*/ 4199085 h 5768905"/>
              <a:gd name="connsiteX36" fmla="*/ 0 w 4967686"/>
              <a:gd name="connsiteY36" fmla="*/ 3665500 h 5768905"/>
              <a:gd name="connsiteX37" fmla="*/ 0 w 4967686"/>
              <a:gd name="connsiteY37" fmla="*/ 3224712 h 5768905"/>
              <a:gd name="connsiteX38" fmla="*/ 0 w 4967686"/>
              <a:gd name="connsiteY38" fmla="*/ 2691126 h 5768905"/>
              <a:gd name="connsiteX39" fmla="*/ 0 w 4967686"/>
              <a:gd name="connsiteY39" fmla="*/ 2157541 h 5768905"/>
              <a:gd name="connsiteX40" fmla="*/ 0 w 4967686"/>
              <a:gd name="connsiteY40" fmla="*/ 1716753 h 5768905"/>
              <a:gd name="connsiteX41" fmla="*/ 0 w 4967686"/>
              <a:gd name="connsiteY41" fmla="*/ 1183168 h 5768905"/>
              <a:gd name="connsiteX42" fmla="*/ 0 w 4967686"/>
              <a:gd name="connsiteY42" fmla="*/ 695981 h 5768905"/>
              <a:gd name="connsiteX43" fmla="*/ 0 w 4967686"/>
              <a:gd name="connsiteY43" fmla="*/ 0 h 576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67686" h="5768905" extrusionOk="0">
                <a:moveTo>
                  <a:pt x="0" y="0"/>
                </a:moveTo>
                <a:cubicBezTo>
                  <a:pt x="214518" y="-24460"/>
                  <a:pt x="360386" y="19280"/>
                  <a:pt x="452611" y="0"/>
                </a:cubicBezTo>
                <a:cubicBezTo>
                  <a:pt x="544836" y="-19280"/>
                  <a:pt x="765897" y="36548"/>
                  <a:pt x="954900" y="0"/>
                </a:cubicBezTo>
                <a:cubicBezTo>
                  <a:pt x="1143903" y="-36548"/>
                  <a:pt x="1280062" y="44787"/>
                  <a:pt x="1506865" y="0"/>
                </a:cubicBezTo>
                <a:cubicBezTo>
                  <a:pt x="1733668" y="-44787"/>
                  <a:pt x="1750771" y="2692"/>
                  <a:pt x="1959476" y="0"/>
                </a:cubicBezTo>
                <a:cubicBezTo>
                  <a:pt x="2168181" y="-2692"/>
                  <a:pt x="2274368" y="31734"/>
                  <a:pt x="2362411" y="0"/>
                </a:cubicBezTo>
                <a:cubicBezTo>
                  <a:pt x="2450455" y="-31734"/>
                  <a:pt x="2679175" y="2015"/>
                  <a:pt x="2964053" y="0"/>
                </a:cubicBezTo>
                <a:cubicBezTo>
                  <a:pt x="3248931" y="-2015"/>
                  <a:pt x="3173448" y="45626"/>
                  <a:pt x="3366987" y="0"/>
                </a:cubicBezTo>
                <a:cubicBezTo>
                  <a:pt x="3560526" y="-45626"/>
                  <a:pt x="3640173" y="28170"/>
                  <a:pt x="3769922" y="0"/>
                </a:cubicBezTo>
                <a:cubicBezTo>
                  <a:pt x="3899672" y="-28170"/>
                  <a:pt x="4164591" y="33346"/>
                  <a:pt x="4321887" y="0"/>
                </a:cubicBezTo>
                <a:cubicBezTo>
                  <a:pt x="4479183" y="-33346"/>
                  <a:pt x="4649097" y="36189"/>
                  <a:pt x="4967686" y="0"/>
                </a:cubicBezTo>
                <a:cubicBezTo>
                  <a:pt x="4990143" y="156246"/>
                  <a:pt x="4898518" y="514159"/>
                  <a:pt x="4967686" y="672782"/>
                </a:cubicBezTo>
                <a:cubicBezTo>
                  <a:pt x="5036854" y="831405"/>
                  <a:pt x="4935395" y="1062887"/>
                  <a:pt x="4967686" y="1252766"/>
                </a:cubicBezTo>
                <a:cubicBezTo>
                  <a:pt x="4999977" y="1442645"/>
                  <a:pt x="4928481" y="1535067"/>
                  <a:pt x="4967686" y="1739952"/>
                </a:cubicBezTo>
                <a:cubicBezTo>
                  <a:pt x="5006891" y="1944837"/>
                  <a:pt x="4926911" y="2007680"/>
                  <a:pt x="4967686" y="2180740"/>
                </a:cubicBezTo>
                <a:cubicBezTo>
                  <a:pt x="5008461" y="2353800"/>
                  <a:pt x="4951255" y="2630962"/>
                  <a:pt x="4967686" y="2760724"/>
                </a:cubicBezTo>
                <a:cubicBezTo>
                  <a:pt x="4984117" y="2890486"/>
                  <a:pt x="4940770" y="3034882"/>
                  <a:pt x="4967686" y="3294310"/>
                </a:cubicBezTo>
                <a:cubicBezTo>
                  <a:pt x="4994602" y="3553738"/>
                  <a:pt x="4939153" y="3583812"/>
                  <a:pt x="4967686" y="3781496"/>
                </a:cubicBezTo>
                <a:cubicBezTo>
                  <a:pt x="4996219" y="3979180"/>
                  <a:pt x="4867308" y="4275954"/>
                  <a:pt x="4967686" y="4639873"/>
                </a:cubicBezTo>
                <a:cubicBezTo>
                  <a:pt x="4850028" y="4644979"/>
                  <a:pt x="4669657" y="4613092"/>
                  <a:pt x="4507409" y="4639873"/>
                </a:cubicBezTo>
                <a:cubicBezTo>
                  <a:pt x="4345161" y="4666654"/>
                  <a:pt x="4170923" y="4637139"/>
                  <a:pt x="4005290" y="4639873"/>
                </a:cubicBezTo>
                <a:cubicBezTo>
                  <a:pt x="3839657" y="4642607"/>
                  <a:pt x="3724796" y="4628891"/>
                  <a:pt x="3482248" y="4639873"/>
                </a:cubicBezTo>
                <a:cubicBezTo>
                  <a:pt x="3239700" y="4650855"/>
                  <a:pt x="3004259" y="4578235"/>
                  <a:pt x="2875520" y="4639873"/>
                </a:cubicBezTo>
                <a:cubicBezTo>
                  <a:pt x="2876267" y="4706770"/>
                  <a:pt x="2839691" y="4867008"/>
                  <a:pt x="2875520" y="4960066"/>
                </a:cubicBezTo>
                <a:cubicBezTo>
                  <a:pt x="2994170" y="4940061"/>
                  <a:pt x="3080425" y="4960091"/>
                  <a:pt x="3165310" y="4960066"/>
                </a:cubicBezTo>
                <a:cubicBezTo>
                  <a:pt x="3042641" y="5202580"/>
                  <a:pt x="2845641" y="5253800"/>
                  <a:pt x="2810947" y="5380662"/>
                </a:cubicBezTo>
                <a:cubicBezTo>
                  <a:pt x="2776254" y="5507524"/>
                  <a:pt x="2583230" y="5645665"/>
                  <a:pt x="2483843" y="5768905"/>
                </a:cubicBezTo>
                <a:cubicBezTo>
                  <a:pt x="2311272" y="5628075"/>
                  <a:pt x="2319431" y="5557586"/>
                  <a:pt x="2163554" y="5388751"/>
                </a:cubicBezTo>
                <a:cubicBezTo>
                  <a:pt x="2007677" y="5219916"/>
                  <a:pt x="1930846" y="5074857"/>
                  <a:pt x="1802376" y="4960066"/>
                </a:cubicBezTo>
                <a:cubicBezTo>
                  <a:pt x="1887940" y="4953887"/>
                  <a:pt x="1960977" y="4973592"/>
                  <a:pt x="2092166" y="4960066"/>
                </a:cubicBezTo>
                <a:cubicBezTo>
                  <a:pt x="2086556" y="4844312"/>
                  <a:pt x="2110463" y="4774410"/>
                  <a:pt x="2092166" y="4639873"/>
                </a:cubicBezTo>
                <a:cubicBezTo>
                  <a:pt x="1892610" y="4645608"/>
                  <a:pt x="1744629" y="4576138"/>
                  <a:pt x="1548203" y="4639873"/>
                </a:cubicBezTo>
                <a:cubicBezTo>
                  <a:pt x="1351777" y="4703608"/>
                  <a:pt x="1157864" y="4633546"/>
                  <a:pt x="983318" y="4639873"/>
                </a:cubicBezTo>
                <a:cubicBezTo>
                  <a:pt x="808773" y="4646200"/>
                  <a:pt x="715967" y="4592639"/>
                  <a:pt x="481198" y="4639873"/>
                </a:cubicBezTo>
                <a:cubicBezTo>
                  <a:pt x="246429" y="4687107"/>
                  <a:pt x="111840" y="4605147"/>
                  <a:pt x="0" y="4639873"/>
                </a:cubicBezTo>
                <a:cubicBezTo>
                  <a:pt x="-48709" y="4469890"/>
                  <a:pt x="46010" y="4324450"/>
                  <a:pt x="0" y="4199085"/>
                </a:cubicBezTo>
                <a:cubicBezTo>
                  <a:pt x="-46010" y="4073720"/>
                  <a:pt x="19888" y="3919820"/>
                  <a:pt x="0" y="3665500"/>
                </a:cubicBezTo>
                <a:cubicBezTo>
                  <a:pt x="-19888" y="3411180"/>
                  <a:pt x="48169" y="3375985"/>
                  <a:pt x="0" y="3224712"/>
                </a:cubicBezTo>
                <a:cubicBezTo>
                  <a:pt x="-48169" y="3073439"/>
                  <a:pt x="48524" y="2886757"/>
                  <a:pt x="0" y="2691126"/>
                </a:cubicBezTo>
                <a:cubicBezTo>
                  <a:pt x="-48524" y="2495495"/>
                  <a:pt x="5177" y="2284970"/>
                  <a:pt x="0" y="2157541"/>
                </a:cubicBezTo>
                <a:cubicBezTo>
                  <a:pt x="-5177" y="2030113"/>
                  <a:pt x="15769" y="1860573"/>
                  <a:pt x="0" y="1716753"/>
                </a:cubicBezTo>
                <a:cubicBezTo>
                  <a:pt x="-15769" y="1572933"/>
                  <a:pt x="63672" y="1404984"/>
                  <a:pt x="0" y="1183168"/>
                </a:cubicBezTo>
                <a:cubicBezTo>
                  <a:pt x="-63672" y="961352"/>
                  <a:pt x="18122" y="902721"/>
                  <a:pt x="0" y="695981"/>
                </a:cubicBezTo>
                <a:cubicBezTo>
                  <a:pt x="-18122" y="489241"/>
                  <a:pt x="69094" y="327532"/>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80429"/>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sp>
        <p:nvSpPr>
          <p:cNvPr id="60" name="Rectangle 59">
            <a:extLst>
              <a:ext uri="{FF2B5EF4-FFF2-40B4-BE49-F238E27FC236}">
                <a16:creationId xmlns:a16="http://schemas.microsoft.com/office/drawing/2014/main" id="{6D9B044E-80EC-C375-2A18-06F0906B2DB2}"/>
              </a:ext>
            </a:extLst>
          </p:cNvPr>
          <p:cNvSpPr/>
          <p:nvPr/>
        </p:nvSpPr>
        <p:spPr>
          <a:xfrm>
            <a:off x="1074086" y="10231181"/>
            <a:ext cx="6380948" cy="329977"/>
          </a:xfrm>
          <a:custGeom>
            <a:avLst/>
            <a:gdLst>
              <a:gd name="connsiteX0" fmla="*/ 0 w 6380948"/>
              <a:gd name="connsiteY0" fmla="*/ 0 h 329977"/>
              <a:gd name="connsiteX1" fmla="*/ 6380948 w 6380948"/>
              <a:gd name="connsiteY1" fmla="*/ 0 h 329977"/>
              <a:gd name="connsiteX2" fmla="*/ 6380948 w 6380948"/>
              <a:gd name="connsiteY2" fmla="*/ 329977 h 329977"/>
              <a:gd name="connsiteX3" fmla="*/ 0 w 6380948"/>
              <a:gd name="connsiteY3" fmla="*/ 329977 h 329977"/>
              <a:gd name="connsiteX4" fmla="*/ 0 w 6380948"/>
              <a:gd name="connsiteY4" fmla="*/ 0 h 32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0948" h="329977" fill="none" extrusionOk="0">
                <a:moveTo>
                  <a:pt x="0" y="0"/>
                </a:moveTo>
                <a:cubicBezTo>
                  <a:pt x="2304428" y="68199"/>
                  <a:pt x="4031651" y="-85402"/>
                  <a:pt x="6380948" y="0"/>
                </a:cubicBezTo>
                <a:cubicBezTo>
                  <a:pt x="6389941" y="93637"/>
                  <a:pt x="6352713" y="230598"/>
                  <a:pt x="6380948" y="329977"/>
                </a:cubicBezTo>
                <a:cubicBezTo>
                  <a:pt x="5249728" y="350015"/>
                  <a:pt x="1491971" y="473217"/>
                  <a:pt x="0" y="329977"/>
                </a:cubicBezTo>
                <a:cubicBezTo>
                  <a:pt x="-3454" y="169624"/>
                  <a:pt x="-5278" y="73572"/>
                  <a:pt x="0" y="0"/>
                </a:cubicBezTo>
                <a:close/>
              </a:path>
              <a:path w="6380948" h="329977" stroke="0" extrusionOk="0">
                <a:moveTo>
                  <a:pt x="0" y="0"/>
                </a:moveTo>
                <a:cubicBezTo>
                  <a:pt x="2881626" y="20421"/>
                  <a:pt x="4844041" y="70252"/>
                  <a:pt x="6380948" y="0"/>
                </a:cubicBezTo>
                <a:cubicBezTo>
                  <a:pt x="6404396" y="72710"/>
                  <a:pt x="6366267" y="185901"/>
                  <a:pt x="6380948" y="329977"/>
                </a:cubicBezTo>
                <a:cubicBezTo>
                  <a:pt x="3789861" y="180603"/>
                  <a:pt x="2898473" y="273048"/>
                  <a:pt x="0" y="329977"/>
                </a:cubicBezTo>
                <a:cubicBezTo>
                  <a:pt x="1681" y="186120"/>
                  <a:pt x="-1870" y="112965"/>
                  <a:pt x="0" y="0"/>
                </a:cubicBezTo>
                <a:close/>
              </a:path>
            </a:pathLst>
          </a:custGeom>
          <a:solidFill>
            <a:srgbClr val="EBCD9E"/>
          </a:solidFill>
          <a:ln>
            <a:solidFill>
              <a:schemeClr val="bg1"/>
            </a:solidFill>
            <a:extLst>
              <a:ext uri="{C807C97D-BFC1-408E-A445-0C87EB9F89A2}">
                <ask:lineSketchStyleProps xmlns:ask="http://schemas.microsoft.com/office/drawing/2018/sketchyshapes" sd="2726208063">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D4D"/>
                </a:solidFill>
              </a:rPr>
              <a:t>Si absence d’isolant ou autre revêtement (ok si un peu de papier peint)</a:t>
            </a:r>
          </a:p>
        </p:txBody>
      </p:sp>
    </p:spTree>
    <p:extLst>
      <p:ext uri="{BB962C8B-B14F-4D97-AF65-F5344CB8AC3E}">
        <p14:creationId xmlns:p14="http://schemas.microsoft.com/office/powerpoint/2010/main" val="532498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pic>
        <p:nvPicPr>
          <p:cNvPr id="5" name="Image 4">
            <a:extLst>
              <a:ext uri="{FF2B5EF4-FFF2-40B4-BE49-F238E27FC236}">
                <a16:creationId xmlns:a16="http://schemas.microsoft.com/office/drawing/2014/main" id="{D08CF0A7-3068-4582-59C0-DF45657C0D10}"/>
              </a:ext>
            </a:extLst>
          </p:cNvPr>
          <p:cNvPicPr>
            <a:picLocks noChangeAspect="1"/>
          </p:cNvPicPr>
          <p:nvPr/>
        </p:nvPicPr>
        <p:blipFill>
          <a:blip r:embed="rId4"/>
          <a:stretch>
            <a:fillRect/>
          </a:stretch>
        </p:blipFill>
        <p:spPr>
          <a:xfrm>
            <a:off x="5194865" y="304859"/>
            <a:ext cx="2387657" cy="5626727"/>
          </a:xfrm>
          <a:prstGeom prst="rect">
            <a:avLst/>
          </a:prstGeom>
          <a:ln>
            <a:solidFill>
              <a:srgbClr val="4D4D4D"/>
            </a:solidFill>
          </a:ln>
        </p:spPr>
      </p:pic>
      <p:grpSp>
        <p:nvGrpSpPr>
          <p:cNvPr id="60" name="Groupe 59">
            <a:extLst>
              <a:ext uri="{FF2B5EF4-FFF2-40B4-BE49-F238E27FC236}">
                <a16:creationId xmlns:a16="http://schemas.microsoft.com/office/drawing/2014/main" id="{B9D60215-064F-5A89-6C58-AD11908241C0}"/>
              </a:ext>
            </a:extLst>
          </p:cNvPr>
          <p:cNvGrpSpPr/>
          <p:nvPr/>
        </p:nvGrpSpPr>
        <p:grpSpPr>
          <a:xfrm>
            <a:off x="2662178" y="1146795"/>
            <a:ext cx="2268000" cy="1829619"/>
            <a:chOff x="5291674" y="1829535"/>
            <a:chExt cx="2268000" cy="1829619"/>
          </a:xfrm>
        </p:grpSpPr>
        <p:pic>
          <p:nvPicPr>
            <p:cNvPr id="61" name="Image 60">
              <a:extLst>
                <a:ext uri="{FF2B5EF4-FFF2-40B4-BE49-F238E27FC236}">
                  <a16:creationId xmlns:a16="http://schemas.microsoft.com/office/drawing/2014/main" id="{6CF9A6F3-8929-6157-A8F5-8161D5053B7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303686" y="1829535"/>
              <a:ext cx="2255988" cy="1511850"/>
            </a:xfrm>
            <a:prstGeom prst="rect">
              <a:avLst/>
            </a:prstGeom>
            <a:ln>
              <a:solidFill>
                <a:srgbClr val="4D4D4D"/>
              </a:solidFill>
            </a:ln>
          </p:spPr>
        </p:pic>
        <p:sp>
          <p:nvSpPr>
            <p:cNvPr id="62" name="ZoneTexte 61">
              <a:extLst>
                <a:ext uri="{FF2B5EF4-FFF2-40B4-BE49-F238E27FC236}">
                  <a16:creationId xmlns:a16="http://schemas.microsoft.com/office/drawing/2014/main" id="{9BB7A909-5E61-9C72-6419-175C4F5C0CE2}"/>
                </a:ext>
              </a:extLst>
            </p:cNvPr>
            <p:cNvSpPr txBox="1"/>
            <p:nvPr/>
          </p:nvSpPr>
          <p:spPr>
            <a:xfrm>
              <a:off x="5291674" y="3320600"/>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Tuyaux</a:t>
              </a:r>
            </a:p>
          </p:txBody>
        </p:sp>
      </p:grpSp>
      <p:grpSp>
        <p:nvGrpSpPr>
          <p:cNvPr id="63" name="Groupe 62">
            <a:extLst>
              <a:ext uri="{FF2B5EF4-FFF2-40B4-BE49-F238E27FC236}">
                <a16:creationId xmlns:a16="http://schemas.microsoft.com/office/drawing/2014/main" id="{C50C34CA-44D5-9265-C63C-2CD06843DA37}"/>
              </a:ext>
            </a:extLst>
          </p:cNvPr>
          <p:cNvGrpSpPr/>
          <p:nvPr/>
        </p:nvGrpSpPr>
        <p:grpSpPr>
          <a:xfrm>
            <a:off x="239677" y="3297945"/>
            <a:ext cx="2286477" cy="1846824"/>
            <a:chOff x="5277113" y="3972511"/>
            <a:chExt cx="2286477" cy="1846824"/>
          </a:xfrm>
        </p:grpSpPr>
        <p:pic>
          <p:nvPicPr>
            <p:cNvPr id="64" name="Image 63" descr="Une image contenant bâtiment, plein air, Matériau composite, métal&#10;&#10;Description générée automatiquement">
              <a:extLst>
                <a:ext uri="{FF2B5EF4-FFF2-40B4-BE49-F238E27FC236}">
                  <a16:creationId xmlns:a16="http://schemas.microsoft.com/office/drawing/2014/main" id="{FB6B32D1-F087-69B9-5F17-556A08A2D3D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288445" y="3972511"/>
              <a:ext cx="2268004" cy="1649504"/>
            </a:xfrm>
            <a:prstGeom prst="rect">
              <a:avLst/>
            </a:prstGeom>
            <a:ln>
              <a:solidFill>
                <a:srgbClr val="4D4D4D"/>
              </a:solidFill>
            </a:ln>
          </p:spPr>
        </p:pic>
        <p:sp>
          <p:nvSpPr>
            <p:cNvPr id="65" name="ZoneTexte 64">
              <a:extLst>
                <a:ext uri="{FF2B5EF4-FFF2-40B4-BE49-F238E27FC236}">
                  <a16:creationId xmlns:a16="http://schemas.microsoft.com/office/drawing/2014/main" id="{31C72774-8999-99AF-8304-225DAD36131A}"/>
                </a:ext>
              </a:extLst>
            </p:cNvPr>
            <p:cNvSpPr txBox="1"/>
            <p:nvPr/>
          </p:nvSpPr>
          <p:spPr>
            <a:xfrm>
              <a:off x="5277113" y="5480781"/>
              <a:ext cx="2286477"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Sol souple PVC</a:t>
              </a:r>
            </a:p>
          </p:txBody>
        </p:sp>
      </p:grpSp>
      <p:grpSp>
        <p:nvGrpSpPr>
          <p:cNvPr id="90" name="Groupe 89">
            <a:extLst>
              <a:ext uri="{FF2B5EF4-FFF2-40B4-BE49-F238E27FC236}">
                <a16:creationId xmlns:a16="http://schemas.microsoft.com/office/drawing/2014/main" id="{074D8C45-AA3E-C7CA-85A5-B01E51EDB17D}"/>
              </a:ext>
            </a:extLst>
          </p:cNvPr>
          <p:cNvGrpSpPr/>
          <p:nvPr/>
        </p:nvGrpSpPr>
        <p:grpSpPr>
          <a:xfrm>
            <a:off x="230477" y="1146795"/>
            <a:ext cx="2276294" cy="1821427"/>
            <a:chOff x="2701134" y="6351022"/>
            <a:chExt cx="2276294" cy="1821427"/>
          </a:xfrm>
        </p:grpSpPr>
        <p:pic>
          <p:nvPicPr>
            <p:cNvPr id="91" name="Image 90" descr="Une image contenant sol, ligne, plein air, métal&#10;&#10;Description générée automatiquement">
              <a:extLst>
                <a:ext uri="{FF2B5EF4-FFF2-40B4-BE49-F238E27FC236}">
                  <a16:creationId xmlns:a16="http://schemas.microsoft.com/office/drawing/2014/main" id="{178AB846-F9E8-ED5F-793D-BE5061550BC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720756" y="6351022"/>
              <a:ext cx="2256672" cy="1470518"/>
            </a:xfrm>
            <a:prstGeom prst="rect">
              <a:avLst/>
            </a:prstGeom>
            <a:ln>
              <a:solidFill>
                <a:srgbClr val="4D4D4D"/>
              </a:solidFill>
            </a:ln>
          </p:spPr>
        </p:pic>
        <p:sp>
          <p:nvSpPr>
            <p:cNvPr id="92" name="ZoneTexte 91">
              <a:extLst>
                <a:ext uri="{FF2B5EF4-FFF2-40B4-BE49-F238E27FC236}">
                  <a16:creationId xmlns:a16="http://schemas.microsoft.com/office/drawing/2014/main" id="{60BC3DA7-DED8-B4DF-B6C8-E5E034CCFB6F}"/>
                </a:ext>
              </a:extLst>
            </p:cNvPr>
            <p:cNvSpPr txBox="1"/>
            <p:nvPr/>
          </p:nvSpPr>
          <p:spPr>
            <a:xfrm>
              <a:off x="2701134" y="7833895"/>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Lames plastiques</a:t>
              </a:r>
            </a:p>
          </p:txBody>
        </p:sp>
      </p:grpSp>
      <p:grpSp>
        <p:nvGrpSpPr>
          <p:cNvPr id="93" name="Groupe 92">
            <a:extLst>
              <a:ext uri="{FF2B5EF4-FFF2-40B4-BE49-F238E27FC236}">
                <a16:creationId xmlns:a16="http://schemas.microsoft.com/office/drawing/2014/main" id="{A43B0661-7EA8-D4AC-3ECF-F1AAA13A970F}"/>
              </a:ext>
            </a:extLst>
          </p:cNvPr>
          <p:cNvGrpSpPr/>
          <p:nvPr/>
        </p:nvGrpSpPr>
        <p:grpSpPr>
          <a:xfrm>
            <a:off x="2672282" y="3294242"/>
            <a:ext cx="2275616" cy="1834504"/>
            <a:chOff x="5284057" y="8849391"/>
            <a:chExt cx="2275616" cy="1834504"/>
          </a:xfrm>
        </p:grpSpPr>
        <p:pic>
          <p:nvPicPr>
            <p:cNvPr id="94" name="Image 93" descr="Une image contenant plein air, tuyau, corde&#10;&#10;Description générée automatiquement">
              <a:extLst>
                <a:ext uri="{FF2B5EF4-FFF2-40B4-BE49-F238E27FC236}">
                  <a16:creationId xmlns:a16="http://schemas.microsoft.com/office/drawing/2014/main" id="{5646FC72-7EDF-D494-DA35-CCE10794F48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284057" y="8849391"/>
              <a:ext cx="2271770" cy="1501607"/>
            </a:xfrm>
            <a:prstGeom prst="rect">
              <a:avLst/>
            </a:prstGeom>
            <a:ln>
              <a:solidFill>
                <a:srgbClr val="4D4D4D"/>
              </a:solidFill>
            </a:ln>
          </p:spPr>
        </p:pic>
        <p:sp>
          <p:nvSpPr>
            <p:cNvPr id="95" name="ZoneTexte 94">
              <a:extLst>
                <a:ext uri="{FF2B5EF4-FFF2-40B4-BE49-F238E27FC236}">
                  <a16:creationId xmlns:a16="http://schemas.microsoft.com/office/drawing/2014/main" id="{95BAAA6A-1C89-55E1-CC39-E6445D727876}"/>
                </a:ext>
              </a:extLst>
            </p:cNvPr>
            <p:cNvSpPr txBox="1"/>
            <p:nvPr/>
          </p:nvSpPr>
          <p:spPr>
            <a:xfrm>
              <a:off x="5291673" y="10345341"/>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Gaines de câbles</a:t>
              </a:r>
            </a:p>
          </p:txBody>
        </p:sp>
      </p:grpSp>
      <p:sp>
        <p:nvSpPr>
          <p:cNvPr id="6" name="Légende : flèche vers le bas 5">
            <a:extLst>
              <a:ext uri="{FF2B5EF4-FFF2-40B4-BE49-F238E27FC236}">
                <a16:creationId xmlns:a16="http://schemas.microsoft.com/office/drawing/2014/main" id="{18DD9B45-271F-A46C-7F6A-B1B35EE822DC}"/>
              </a:ext>
            </a:extLst>
          </p:cNvPr>
          <p:cNvSpPr/>
          <p:nvPr/>
        </p:nvSpPr>
        <p:spPr>
          <a:xfrm>
            <a:off x="75802" y="955533"/>
            <a:ext cx="4967686" cy="5768905"/>
          </a:xfrm>
          <a:custGeom>
            <a:avLst/>
            <a:gdLst>
              <a:gd name="connsiteX0" fmla="*/ 0 w 4967686"/>
              <a:gd name="connsiteY0" fmla="*/ 0 h 5768905"/>
              <a:gd name="connsiteX1" fmla="*/ 452611 w 4967686"/>
              <a:gd name="connsiteY1" fmla="*/ 0 h 5768905"/>
              <a:gd name="connsiteX2" fmla="*/ 954900 w 4967686"/>
              <a:gd name="connsiteY2" fmla="*/ 0 h 5768905"/>
              <a:gd name="connsiteX3" fmla="*/ 1506865 w 4967686"/>
              <a:gd name="connsiteY3" fmla="*/ 0 h 5768905"/>
              <a:gd name="connsiteX4" fmla="*/ 1959476 w 4967686"/>
              <a:gd name="connsiteY4" fmla="*/ 0 h 5768905"/>
              <a:gd name="connsiteX5" fmla="*/ 2362411 w 4967686"/>
              <a:gd name="connsiteY5" fmla="*/ 0 h 5768905"/>
              <a:gd name="connsiteX6" fmla="*/ 2964053 w 4967686"/>
              <a:gd name="connsiteY6" fmla="*/ 0 h 5768905"/>
              <a:gd name="connsiteX7" fmla="*/ 3366987 w 4967686"/>
              <a:gd name="connsiteY7" fmla="*/ 0 h 5768905"/>
              <a:gd name="connsiteX8" fmla="*/ 3769922 w 4967686"/>
              <a:gd name="connsiteY8" fmla="*/ 0 h 5768905"/>
              <a:gd name="connsiteX9" fmla="*/ 4321887 w 4967686"/>
              <a:gd name="connsiteY9" fmla="*/ 0 h 5768905"/>
              <a:gd name="connsiteX10" fmla="*/ 4967686 w 4967686"/>
              <a:gd name="connsiteY10" fmla="*/ 0 h 5768905"/>
              <a:gd name="connsiteX11" fmla="*/ 4967686 w 4967686"/>
              <a:gd name="connsiteY11" fmla="*/ 672782 h 5768905"/>
              <a:gd name="connsiteX12" fmla="*/ 4967686 w 4967686"/>
              <a:gd name="connsiteY12" fmla="*/ 1252766 h 5768905"/>
              <a:gd name="connsiteX13" fmla="*/ 4967686 w 4967686"/>
              <a:gd name="connsiteY13" fmla="*/ 1739952 h 5768905"/>
              <a:gd name="connsiteX14" fmla="*/ 4967686 w 4967686"/>
              <a:gd name="connsiteY14" fmla="*/ 2180740 h 5768905"/>
              <a:gd name="connsiteX15" fmla="*/ 4967686 w 4967686"/>
              <a:gd name="connsiteY15" fmla="*/ 2760724 h 5768905"/>
              <a:gd name="connsiteX16" fmla="*/ 4967686 w 4967686"/>
              <a:gd name="connsiteY16" fmla="*/ 3294310 h 5768905"/>
              <a:gd name="connsiteX17" fmla="*/ 4967686 w 4967686"/>
              <a:gd name="connsiteY17" fmla="*/ 3781496 h 5768905"/>
              <a:gd name="connsiteX18" fmla="*/ 4967686 w 4967686"/>
              <a:gd name="connsiteY18" fmla="*/ 4639873 h 5768905"/>
              <a:gd name="connsiteX19" fmla="*/ 4507409 w 4967686"/>
              <a:gd name="connsiteY19" fmla="*/ 4639873 h 5768905"/>
              <a:gd name="connsiteX20" fmla="*/ 4005290 w 4967686"/>
              <a:gd name="connsiteY20" fmla="*/ 4639873 h 5768905"/>
              <a:gd name="connsiteX21" fmla="*/ 3482248 w 4967686"/>
              <a:gd name="connsiteY21" fmla="*/ 4639873 h 5768905"/>
              <a:gd name="connsiteX22" fmla="*/ 2875520 w 4967686"/>
              <a:gd name="connsiteY22" fmla="*/ 4639873 h 5768905"/>
              <a:gd name="connsiteX23" fmla="*/ 2875520 w 4967686"/>
              <a:gd name="connsiteY23" fmla="*/ 4960066 h 5768905"/>
              <a:gd name="connsiteX24" fmla="*/ 3165310 w 4967686"/>
              <a:gd name="connsiteY24" fmla="*/ 4960066 h 5768905"/>
              <a:gd name="connsiteX25" fmla="*/ 2810947 w 4967686"/>
              <a:gd name="connsiteY25" fmla="*/ 5380662 h 5768905"/>
              <a:gd name="connsiteX26" fmla="*/ 2483843 w 4967686"/>
              <a:gd name="connsiteY26" fmla="*/ 5768905 h 5768905"/>
              <a:gd name="connsiteX27" fmla="*/ 2163554 w 4967686"/>
              <a:gd name="connsiteY27" fmla="*/ 5388751 h 5768905"/>
              <a:gd name="connsiteX28" fmla="*/ 1802376 w 4967686"/>
              <a:gd name="connsiteY28" fmla="*/ 4960066 h 5768905"/>
              <a:gd name="connsiteX29" fmla="*/ 2092166 w 4967686"/>
              <a:gd name="connsiteY29" fmla="*/ 4960066 h 5768905"/>
              <a:gd name="connsiteX30" fmla="*/ 2092166 w 4967686"/>
              <a:gd name="connsiteY30" fmla="*/ 4639873 h 5768905"/>
              <a:gd name="connsiteX31" fmla="*/ 1548203 w 4967686"/>
              <a:gd name="connsiteY31" fmla="*/ 4639873 h 5768905"/>
              <a:gd name="connsiteX32" fmla="*/ 983318 w 4967686"/>
              <a:gd name="connsiteY32" fmla="*/ 4639873 h 5768905"/>
              <a:gd name="connsiteX33" fmla="*/ 481198 w 4967686"/>
              <a:gd name="connsiteY33" fmla="*/ 4639873 h 5768905"/>
              <a:gd name="connsiteX34" fmla="*/ 0 w 4967686"/>
              <a:gd name="connsiteY34" fmla="*/ 4639873 h 5768905"/>
              <a:gd name="connsiteX35" fmla="*/ 0 w 4967686"/>
              <a:gd name="connsiteY35" fmla="*/ 4199085 h 5768905"/>
              <a:gd name="connsiteX36" fmla="*/ 0 w 4967686"/>
              <a:gd name="connsiteY36" fmla="*/ 3665500 h 5768905"/>
              <a:gd name="connsiteX37" fmla="*/ 0 w 4967686"/>
              <a:gd name="connsiteY37" fmla="*/ 3224712 h 5768905"/>
              <a:gd name="connsiteX38" fmla="*/ 0 w 4967686"/>
              <a:gd name="connsiteY38" fmla="*/ 2691126 h 5768905"/>
              <a:gd name="connsiteX39" fmla="*/ 0 w 4967686"/>
              <a:gd name="connsiteY39" fmla="*/ 2157541 h 5768905"/>
              <a:gd name="connsiteX40" fmla="*/ 0 w 4967686"/>
              <a:gd name="connsiteY40" fmla="*/ 1716753 h 5768905"/>
              <a:gd name="connsiteX41" fmla="*/ 0 w 4967686"/>
              <a:gd name="connsiteY41" fmla="*/ 1183168 h 5768905"/>
              <a:gd name="connsiteX42" fmla="*/ 0 w 4967686"/>
              <a:gd name="connsiteY42" fmla="*/ 695981 h 5768905"/>
              <a:gd name="connsiteX43" fmla="*/ 0 w 4967686"/>
              <a:gd name="connsiteY43" fmla="*/ 0 h 576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67686" h="5768905" extrusionOk="0">
                <a:moveTo>
                  <a:pt x="0" y="0"/>
                </a:moveTo>
                <a:cubicBezTo>
                  <a:pt x="214518" y="-24460"/>
                  <a:pt x="360386" y="19280"/>
                  <a:pt x="452611" y="0"/>
                </a:cubicBezTo>
                <a:cubicBezTo>
                  <a:pt x="544836" y="-19280"/>
                  <a:pt x="765897" y="36548"/>
                  <a:pt x="954900" y="0"/>
                </a:cubicBezTo>
                <a:cubicBezTo>
                  <a:pt x="1143903" y="-36548"/>
                  <a:pt x="1280062" y="44787"/>
                  <a:pt x="1506865" y="0"/>
                </a:cubicBezTo>
                <a:cubicBezTo>
                  <a:pt x="1733668" y="-44787"/>
                  <a:pt x="1750771" y="2692"/>
                  <a:pt x="1959476" y="0"/>
                </a:cubicBezTo>
                <a:cubicBezTo>
                  <a:pt x="2168181" y="-2692"/>
                  <a:pt x="2274368" y="31734"/>
                  <a:pt x="2362411" y="0"/>
                </a:cubicBezTo>
                <a:cubicBezTo>
                  <a:pt x="2450455" y="-31734"/>
                  <a:pt x="2679175" y="2015"/>
                  <a:pt x="2964053" y="0"/>
                </a:cubicBezTo>
                <a:cubicBezTo>
                  <a:pt x="3248931" y="-2015"/>
                  <a:pt x="3173448" y="45626"/>
                  <a:pt x="3366987" y="0"/>
                </a:cubicBezTo>
                <a:cubicBezTo>
                  <a:pt x="3560526" y="-45626"/>
                  <a:pt x="3640173" y="28170"/>
                  <a:pt x="3769922" y="0"/>
                </a:cubicBezTo>
                <a:cubicBezTo>
                  <a:pt x="3899672" y="-28170"/>
                  <a:pt x="4164591" y="33346"/>
                  <a:pt x="4321887" y="0"/>
                </a:cubicBezTo>
                <a:cubicBezTo>
                  <a:pt x="4479183" y="-33346"/>
                  <a:pt x="4649097" y="36189"/>
                  <a:pt x="4967686" y="0"/>
                </a:cubicBezTo>
                <a:cubicBezTo>
                  <a:pt x="4990143" y="156246"/>
                  <a:pt x="4898518" y="514159"/>
                  <a:pt x="4967686" y="672782"/>
                </a:cubicBezTo>
                <a:cubicBezTo>
                  <a:pt x="5036854" y="831405"/>
                  <a:pt x="4935395" y="1062887"/>
                  <a:pt x="4967686" y="1252766"/>
                </a:cubicBezTo>
                <a:cubicBezTo>
                  <a:pt x="4999977" y="1442645"/>
                  <a:pt x="4928481" y="1535067"/>
                  <a:pt x="4967686" y="1739952"/>
                </a:cubicBezTo>
                <a:cubicBezTo>
                  <a:pt x="5006891" y="1944837"/>
                  <a:pt x="4926911" y="2007680"/>
                  <a:pt x="4967686" y="2180740"/>
                </a:cubicBezTo>
                <a:cubicBezTo>
                  <a:pt x="5008461" y="2353800"/>
                  <a:pt x="4951255" y="2630962"/>
                  <a:pt x="4967686" y="2760724"/>
                </a:cubicBezTo>
                <a:cubicBezTo>
                  <a:pt x="4984117" y="2890486"/>
                  <a:pt x="4940770" y="3034882"/>
                  <a:pt x="4967686" y="3294310"/>
                </a:cubicBezTo>
                <a:cubicBezTo>
                  <a:pt x="4994602" y="3553738"/>
                  <a:pt x="4939153" y="3583812"/>
                  <a:pt x="4967686" y="3781496"/>
                </a:cubicBezTo>
                <a:cubicBezTo>
                  <a:pt x="4996219" y="3979180"/>
                  <a:pt x="4867308" y="4275954"/>
                  <a:pt x="4967686" y="4639873"/>
                </a:cubicBezTo>
                <a:cubicBezTo>
                  <a:pt x="4850028" y="4644979"/>
                  <a:pt x="4669657" y="4613092"/>
                  <a:pt x="4507409" y="4639873"/>
                </a:cubicBezTo>
                <a:cubicBezTo>
                  <a:pt x="4345161" y="4666654"/>
                  <a:pt x="4170923" y="4637139"/>
                  <a:pt x="4005290" y="4639873"/>
                </a:cubicBezTo>
                <a:cubicBezTo>
                  <a:pt x="3839657" y="4642607"/>
                  <a:pt x="3724796" y="4628891"/>
                  <a:pt x="3482248" y="4639873"/>
                </a:cubicBezTo>
                <a:cubicBezTo>
                  <a:pt x="3239700" y="4650855"/>
                  <a:pt x="3004259" y="4578235"/>
                  <a:pt x="2875520" y="4639873"/>
                </a:cubicBezTo>
                <a:cubicBezTo>
                  <a:pt x="2876267" y="4706770"/>
                  <a:pt x="2839691" y="4867008"/>
                  <a:pt x="2875520" y="4960066"/>
                </a:cubicBezTo>
                <a:cubicBezTo>
                  <a:pt x="2994170" y="4940061"/>
                  <a:pt x="3080425" y="4960091"/>
                  <a:pt x="3165310" y="4960066"/>
                </a:cubicBezTo>
                <a:cubicBezTo>
                  <a:pt x="3042641" y="5202580"/>
                  <a:pt x="2845641" y="5253800"/>
                  <a:pt x="2810947" y="5380662"/>
                </a:cubicBezTo>
                <a:cubicBezTo>
                  <a:pt x="2776254" y="5507524"/>
                  <a:pt x="2583230" y="5645665"/>
                  <a:pt x="2483843" y="5768905"/>
                </a:cubicBezTo>
                <a:cubicBezTo>
                  <a:pt x="2311272" y="5628075"/>
                  <a:pt x="2319431" y="5557586"/>
                  <a:pt x="2163554" y="5388751"/>
                </a:cubicBezTo>
                <a:cubicBezTo>
                  <a:pt x="2007677" y="5219916"/>
                  <a:pt x="1930846" y="5074857"/>
                  <a:pt x="1802376" y="4960066"/>
                </a:cubicBezTo>
                <a:cubicBezTo>
                  <a:pt x="1887940" y="4953887"/>
                  <a:pt x="1960977" y="4973592"/>
                  <a:pt x="2092166" y="4960066"/>
                </a:cubicBezTo>
                <a:cubicBezTo>
                  <a:pt x="2086556" y="4844312"/>
                  <a:pt x="2110463" y="4774410"/>
                  <a:pt x="2092166" y="4639873"/>
                </a:cubicBezTo>
                <a:cubicBezTo>
                  <a:pt x="1892610" y="4645608"/>
                  <a:pt x="1744629" y="4576138"/>
                  <a:pt x="1548203" y="4639873"/>
                </a:cubicBezTo>
                <a:cubicBezTo>
                  <a:pt x="1351777" y="4703608"/>
                  <a:pt x="1157864" y="4633546"/>
                  <a:pt x="983318" y="4639873"/>
                </a:cubicBezTo>
                <a:cubicBezTo>
                  <a:pt x="808773" y="4646200"/>
                  <a:pt x="715967" y="4592639"/>
                  <a:pt x="481198" y="4639873"/>
                </a:cubicBezTo>
                <a:cubicBezTo>
                  <a:pt x="246429" y="4687107"/>
                  <a:pt x="111840" y="4605147"/>
                  <a:pt x="0" y="4639873"/>
                </a:cubicBezTo>
                <a:cubicBezTo>
                  <a:pt x="-48709" y="4469890"/>
                  <a:pt x="46010" y="4324450"/>
                  <a:pt x="0" y="4199085"/>
                </a:cubicBezTo>
                <a:cubicBezTo>
                  <a:pt x="-46010" y="4073720"/>
                  <a:pt x="19888" y="3919820"/>
                  <a:pt x="0" y="3665500"/>
                </a:cubicBezTo>
                <a:cubicBezTo>
                  <a:pt x="-19888" y="3411180"/>
                  <a:pt x="48169" y="3375985"/>
                  <a:pt x="0" y="3224712"/>
                </a:cubicBezTo>
                <a:cubicBezTo>
                  <a:pt x="-48169" y="3073439"/>
                  <a:pt x="48524" y="2886757"/>
                  <a:pt x="0" y="2691126"/>
                </a:cubicBezTo>
                <a:cubicBezTo>
                  <a:pt x="-48524" y="2495495"/>
                  <a:pt x="5177" y="2284970"/>
                  <a:pt x="0" y="2157541"/>
                </a:cubicBezTo>
                <a:cubicBezTo>
                  <a:pt x="-5177" y="2030113"/>
                  <a:pt x="15769" y="1860573"/>
                  <a:pt x="0" y="1716753"/>
                </a:cubicBezTo>
                <a:cubicBezTo>
                  <a:pt x="-15769" y="1572933"/>
                  <a:pt x="63672" y="1404984"/>
                  <a:pt x="0" y="1183168"/>
                </a:cubicBezTo>
                <a:cubicBezTo>
                  <a:pt x="-63672" y="961352"/>
                  <a:pt x="18122" y="902721"/>
                  <a:pt x="0" y="695981"/>
                </a:cubicBezTo>
                <a:cubicBezTo>
                  <a:pt x="-18122" y="489241"/>
                  <a:pt x="69094" y="327532"/>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80429"/>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748986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pic>
        <p:nvPicPr>
          <p:cNvPr id="5" name="Image 4">
            <a:extLst>
              <a:ext uri="{FF2B5EF4-FFF2-40B4-BE49-F238E27FC236}">
                <a16:creationId xmlns:a16="http://schemas.microsoft.com/office/drawing/2014/main" id="{3187707B-EA55-5EAA-8AE9-C4FEC7470B44}"/>
              </a:ext>
            </a:extLst>
          </p:cNvPr>
          <p:cNvPicPr>
            <a:picLocks noChangeAspect="1"/>
          </p:cNvPicPr>
          <p:nvPr/>
        </p:nvPicPr>
        <p:blipFill>
          <a:blip r:embed="rId4"/>
          <a:stretch>
            <a:fillRect/>
          </a:stretch>
        </p:blipFill>
        <p:spPr>
          <a:xfrm>
            <a:off x="5208780" y="364111"/>
            <a:ext cx="2364810" cy="5572886"/>
          </a:xfrm>
          <a:prstGeom prst="rect">
            <a:avLst/>
          </a:prstGeom>
          <a:ln>
            <a:solidFill>
              <a:srgbClr val="4D4D4D"/>
            </a:solidFill>
          </a:ln>
        </p:spPr>
      </p:pic>
      <p:grpSp>
        <p:nvGrpSpPr>
          <p:cNvPr id="72" name="Groupe 71">
            <a:extLst>
              <a:ext uri="{FF2B5EF4-FFF2-40B4-BE49-F238E27FC236}">
                <a16:creationId xmlns:a16="http://schemas.microsoft.com/office/drawing/2014/main" id="{D932F3F2-5679-219D-81C6-8BB60084C546}"/>
              </a:ext>
            </a:extLst>
          </p:cNvPr>
          <p:cNvGrpSpPr/>
          <p:nvPr/>
        </p:nvGrpSpPr>
        <p:grpSpPr>
          <a:xfrm>
            <a:off x="2631921" y="3351487"/>
            <a:ext cx="2268000" cy="1836924"/>
            <a:chOff x="0" y="6335782"/>
            <a:chExt cx="2268000" cy="1836924"/>
          </a:xfrm>
        </p:grpSpPr>
        <p:pic>
          <p:nvPicPr>
            <p:cNvPr id="73" name="Image 72">
              <a:extLst>
                <a:ext uri="{FF2B5EF4-FFF2-40B4-BE49-F238E27FC236}">
                  <a16:creationId xmlns:a16="http://schemas.microsoft.com/office/drawing/2014/main" id="{04AEA8DA-4B78-BAE0-8F7C-EC39C9E09AF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0" y="6335782"/>
              <a:ext cx="2268000" cy="1591433"/>
            </a:xfrm>
            <a:prstGeom prst="rect">
              <a:avLst/>
            </a:prstGeom>
            <a:ln>
              <a:solidFill>
                <a:srgbClr val="4D4D4D"/>
              </a:solidFill>
            </a:ln>
          </p:spPr>
        </p:pic>
        <p:sp>
          <p:nvSpPr>
            <p:cNvPr id="74" name="ZoneTexte 73">
              <a:extLst>
                <a:ext uri="{FF2B5EF4-FFF2-40B4-BE49-F238E27FC236}">
                  <a16:creationId xmlns:a16="http://schemas.microsoft.com/office/drawing/2014/main" id="{F14703A5-D485-944A-F6D4-436A570EC430}"/>
                </a:ext>
              </a:extLst>
            </p:cNvPr>
            <p:cNvSpPr txBox="1"/>
            <p:nvPr/>
          </p:nvSpPr>
          <p:spPr>
            <a:xfrm>
              <a:off x="0" y="7834152"/>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Menuiserie vitrée PVC</a:t>
              </a:r>
            </a:p>
          </p:txBody>
        </p:sp>
      </p:grpSp>
      <p:grpSp>
        <p:nvGrpSpPr>
          <p:cNvPr id="75" name="Groupe 74">
            <a:extLst>
              <a:ext uri="{FF2B5EF4-FFF2-40B4-BE49-F238E27FC236}">
                <a16:creationId xmlns:a16="http://schemas.microsoft.com/office/drawing/2014/main" id="{A76BBCAD-928A-8C1B-4F51-C580990C7F76}"/>
              </a:ext>
            </a:extLst>
          </p:cNvPr>
          <p:cNvGrpSpPr/>
          <p:nvPr/>
        </p:nvGrpSpPr>
        <p:grpSpPr>
          <a:xfrm>
            <a:off x="168237" y="3689162"/>
            <a:ext cx="2268000" cy="1849646"/>
            <a:chOff x="0" y="8832583"/>
            <a:chExt cx="2268000" cy="1849646"/>
          </a:xfrm>
        </p:grpSpPr>
        <p:pic>
          <p:nvPicPr>
            <p:cNvPr id="76" name="Image 75">
              <a:extLst>
                <a:ext uri="{FF2B5EF4-FFF2-40B4-BE49-F238E27FC236}">
                  <a16:creationId xmlns:a16="http://schemas.microsoft.com/office/drawing/2014/main" id="{52E44C84-959C-13A1-82ED-C574BD892906}"/>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0" y="8832583"/>
              <a:ext cx="2268000" cy="1510795"/>
            </a:xfrm>
            <a:prstGeom prst="rect">
              <a:avLst/>
            </a:prstGeom>
            <a:ln>
              <a:solidFill>
                <a:srgbClr val="4D4D4D"/>
              </a:solidFill>
            </a:ln>
          </p:spPr>
        </p:pic>
        <p:sp>
          <p:nvSpPr>
            <p:cNvPr id="77" name="ZoneTexte 76">
              <a:extLst>
                <a:ext uri="{FF2B5EF4-FFF2-40B4-BE49-F238E27FC236}">
                  <a16:creationId xmlns:a16="http://schemas.microsoft.com/office/drawing/2014/main" id="{0F687AE3-DC0F-37FC-2202-018F3D8A2087}"/>
                </a:ext>
              </a:extLst>
            </p:cNvPr>
            <p:cNvSpPr txBox="1"/>
            <p:nvPr/>
          </p:nvSpPr>
          <p:spPr>
            <a:xfrm>
              <a:off x="0" y="10343675"/>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Menuiserie vitrée bois</a:t>
              </a:r>
            </a:p>
          </p:txBody>
        </p:sp>
      </p:grpSp>
      <p:sp>
        <p:nvSpPr>
          <p:cNvPr id="6" name="Légende : flèche vers le bas 5">
            <a:extLst>
              <a:ext uri="{FF2B5EF4-FFF2-40B4-BE49-F238E27FC236}">
                <a16:creationId xmlns:a16="http://schemas.microsoft.com/office/drawing/2014/main" id="{3F64FB7D-FDD8-F1AE-FBB2-3F45037EFDC6}"/>
              </a:ext>
            </a:extLst>
          </p:cNvPr>
          <p:cNvSpPr/>
          <p:nvPr/>
        </p:nvSpPr>
        <p:spPr>
          <a:xfrm>
            <a:off x="75802" y="3127100"/>
            <a:ext cx="4967686" cy="3597338"/>
          </a:xfrm>
          <a:custGeom>
            <a:avLst/>
            <a:gdLst>
              <a:gd name="connsiteX0" fmla="*/ 0 w 4967686"/>
              <a:gd name="connsiteY0" fmla="*/ 0 h 3597338"/>
              <a:gd name="connsiteX1" fmla="*/ 452611 w 4967686"/>
              <a:gd name="connsiteY1" fmla="*/ 0 h 3597338"/>
              <a:gd name="connsiteX2" fmla="*/ 954900 w 4967686"/>
              <a:gd name="connsiteY2" fmla="*/ 0 h 3597338"/>
              <a:gd name="connsiteX3" fmla="*/ 1506865 w 4967686"/>
              <a:gd name="connsiteY3" fmla="*/ 0 h 3597338"/>
              <a:gd name="connsiteX4" fmla="*/ 1959476 w 4967686"/>
              <a:gd name="connsiteY4" fmla="*/ 0 h 3597338"/>
              <a:gd name="connsiteX5" fmla="*/ 2362411 w 4967686"/>
              <a:gd name="connsiteY5" fmla="*/ 0 h 3597338"/>
              <a:gd name="connsiteX6" fmla="*/ 2964053 w 4967686"/>
              <a:gd name="connsiteY6" fmla="*/ 0 h 3597338"/>
              <a:gd name="connsiteX7" fmla="*/ 3366987 w 4967686"/>
              <a:gd name="connsiteY7" fmla="*/ 0 h 3597338"/>
              <a:gd name="connsiteX8" fmla="*/ 3769922 w 4967686"/>
              <a:gd name="connsiteY8" fmla="*/ 0 h 3597338"/>
              <a:gd name="connsiteX9" fmla="*/ 4321887 w 4967686"/>
              <a:gd name="connsiteY9" fmla="*/ 0 h 3597338"/>
              <a:gd name="connsiteX10" fmla="*/ 4967686 w 4967686"/>
              <a:gd name="connsiteY10" fmla="*/ 0 h 3597338"/>
              <a:gd name="connsiteX11" fmla="*/ 4967686 w 4967686"/>
              <a:gd name="connsiteY11" fmla="*/ 636527 h 3597338"/>
              <a:gd name="connsiteX12" fmla="*/ 4967686 w 4967686"/>
              <a:gd name="connsiteY12" fmla="*/ 1215187 h 3597338"/>
              <a:gd name="connsiteX13" fmla="*/ 4967686 w 4967686"/>
              <a:gd name="connsiteY13" fmla="*/ 1735982 h 3597338"/>
              <a:gd name="connsiteX14" fmla="*/ 4967686 w 4967686"/>
              <a:gd name="connsiteY14" fmla="*/ 2227843 h 3597338"/>
              <a:gd name="connsiteX15" fmla="*/ 4967686 w 4967686"/>
              <a:gd name="connsiteY15" fmla="*/ 2893303 h 3597338"/>
              <a:gd name="connsiteX16" fmla="*/ 4439635 w 4967686"/>
              <a:gd name="connsiteY16" fmla="*/ 2893303 h 3597338"/>
              <a:gd name="connsiteX17" fmla="*/ 3955589 w 4967686"/>
              <a:gd name="connsiteY17" fmla="*/ 2893303 h 3597338"/>
              <a:gd name="connsiteX18" fmla="*/ 3383534 w 4967686"/>
              <a:gd name="connsiteY18" fmla="*/ 2893303 h 3597338"/>
              <a:gd name="connsiteX19" fmla="*/ 2767475 w 4967686"/>
              <a:gd name="connsiteY19" fmla="*/ 2893303 h 3597338"/>
              <a:gd name="connsiteX20" fmla="*/ 2767475 w 4967686"/>
              <a:gd name="connsiteY20" fmla="*/ 3011619 h 3597338"/>
              <a:gd name="connsiteX21" fmla="*/ 2977326 w 4967686"/>
              <a:gd name="connsiteY21" fmla="*/ 3011619 h 3597338"/>
              <a:gd name="connsiteX22" fmla="*/ 2740454 w 4967686"/>
              <a:gd name="connsiteY22" fmla="*/ 3292764 h 3597338"/>
              <a:gd name="connsiteX23" fmla="*/ 2483843 w 4967686"/>
              <a:gd name="connsiteY23" fmla="*/ 3597338 h 3597338"/>
              <a:gd name="connsiteX24" fmla="*/ 2237102 w 4967686"/>
              <a:gd name="connsiteY24" fmla="*/ 3304479 h 3597338"/>
              <a:gd name="connsiteX25" fmla="*/ 1990360 w 4967686"/>
              <a:gd name="connsiteY25" fmla="*/ 3011619 h 3597338"/>
              <a:gd name="connsiteX26" fmla="*/ 2200211 w 4967686"/>
              <a:gd name="connsiteY26" fmla="*/ 3011619 h 3597338"/>
              <a:gd name="connsiteX27" fmla="*/ 2200211 w 4967686"/>
              <a:gd name="connsiteY27" fmla="*/ 2893303 h 3597338"/>
              <a:gd name="connsiteX28" fmla="*/ 1628156 w 4967686"/>
              <a:gd name="connsiteY28" fmla="*/ 2893303 h 3597338"/>
              <a:gd name="connsiteX29" fmla="*/ 1100106 w 4967686"/>
              <a:gd name="connsiteY29" fmla="*/ 2893303 h 3597338"/>
              <a:gd name="connsiteX30" fmla="*/ 550053 w 4967686"/>
              <a:gd name="connsiteY30" fmla="*/ 2893303 h 3597338"/>
              <a:gd name="connsiteX31" fmla="*/ 0 w 4967686"/>
              <a:gd name="connsiteY31" fmla="*/ 2893303 h 3597338"/>
              <a:gd name="connsiteX32" fmla="*/ 0 w 4967686"/>
              <a:gd name="connsiteY32" fmla="*/ 2256776 h 3597338"/>
              <a:gd name="connsiteX33" fmla="*/ 0 w 4967686"/>
              <a:gd name="connsiteY33" fmla="*/ 1649183 h 3597338"/>
              <a:gd name="connsiteX34" fmla="*/ 0 w 4967686"/>
              <a:gd name="connsiteY34" fmla="*/ 1041589 h 3597338"/>
              <a:gd name="connsiteX35" fmla="*/ 0 w 4967686"/>
              <a:gd name="connsiteY35" fmla="*/ 0 h 35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67686" h="3597338" extrusionOk="0">
                <a:moveTo>
                  <a:pt x="0" y="0"/>
                </a:moveTo>
                <a:cubicBezTo>
                  <a:pt x="214518" y="-24460"/>
                  <a:pt x="360386" y="19280"/>
                  <a:pt x="452611" y="0"/>
                </a:cubicBezTo>
                <a:cubicBezTo>
                  <a:pt x="544836" y="-19280"/>
                  <a:pt x="765897" y="36548"/>
                  <a:pt x="954900" y="0"/>
                </a:cubicBezTo>
                <a:cubicBezTo>
                  <a:pt x="1143903" y="-36548"/>
                  <a:pt x="1280062" y="44787"/>
                  <a:pt x="1506865" y="0"/>
                </a:cubicBezTo>
                <a:cubicBezTo>
                  <a:pt x="1733668" y="-44787"/>
                  <a:pt x="1750771" y="2692"/>
                  <a:pt x="1959476" y="0"/>
                </a:cubicBezTo>
                <a:cubicBezTo>
                  <a:pt x="2168181" y="-2692"/>
                  <a:pt x="2274368" y="31734"/>
                  <a:pt x="2362411" y="0"/>
                </a:cubicBezTo>
                <a:cubicBezTo>
                  <a:pt x="2450455" y="-31734"/>
                  <a:pt x="2679175" y="2015"/>
                  <a:pt x="2964053" y="0"/>
                </a:cubicBezTo>
                <a:cubicBezTo>
                  <a:pt x="3248931" y="-2015"/>
                  <a:pt x="3173448" y="45626"/>
                  <a:pt x="3366987" y="0"/>
                </a:cubicBezTo>
                <a:cubicBezTo>
                  <a:pt x="3560526" y="-45626"/>
                  <a:pt x="3640173" y="28170"/>
                  <a:pt x="3769922" y="0"/>
                </a:cubicBezTo>
                <a:cubicBezTo>
                  <a:pt x="3899672" y="-28170"/>
                  <a:pt x="4164591" y="33346"/>
                  <a:pt x="4321887" y="0"/>
                </a:cubicBezTo>
                <a:cubicBezTo>
                  <a:pt x="4479183" y="-33346"/>
                  <a:pt x="4649097" y="36189"/>
                  <a:pt x="4967686" y="0"/>
                </a:cubicBezTo>
                <a:cubicBezTo>
                  <a:pt x="4985586" y="257588"/>
                  <a:pt x="4951426" y="360668"/>
                  <a:pt x="4967686" y="636527"/>
                </a:cubicBezTo>
                <a:cubicBezTo>
                  <a:pt x="4983946" y="912386"/>
                  <a:pt x="4909877" y="985653"/>
                  <a:pt x="4967686" y="1215187"/>
                </a:cubicBezTo>
                <a:cubicBezTo>
                  <a:pt x="5025495" y="1444721"/>
                  <a:pt x="4920372" y="1517364"/>
                  <a:pt x="4967686" y="1735982"/>
                </a:cubicBezTo>
                <a:cubicBezTo>
                  <a:pt x="5015000" y="1954600"/>
                  <a:pt x="4913600" y="2123350"/>
                  <a:pt x="4967686" y="2227843"/>
                </a:cubicBezTo>
                <a:cubicBezTo>
                  <a:pt x="5021772" y="2332336"/>
                  <a:pt x="4920290" y="2624947"/>
                  <a:pt x="4967686" y="2893303"/>
                </a:cubicBezTo>
                <a:cubicBezTo>
                  <a:pt x="4717002" y="2899618"/>
                  <a:pt x="4688194" y="2843486"/>
                  <a:pt x="4439635" y="2893303"/>
                </a:cubicBezTo>
                <a:cubicBezTo>
                  <a:pt x="4191076" y="2943120"/>
                  <a:pt x="4149458" y="2841247"/>
                  <a:pt x="3955589" y="2893303"/>
                </a:cubicBezTo>
                <a:cubicBezTo>
                  <a:pt x="3761720" y="2945359"/>
                  <a:pt x="3545050" y="2832720"/>
                  <a:pt x="3383534" y="2893303"/>
                </a:cubicBezTo>
                <a:cubicBezTo>
                  <a:pt x="3222019" y="2953886"/>
                  <a:pt x="2985216" y="2858376"/>
                  <a:pt x="2767475" y="2893303"/>
                </a:cubicBezTo>
                <a:cubicBezTo>
                  <a:pt x="2780856" y="2928348"/>
                  <a:pt x="2764090" y="2955666"/>
                  <a:pt x="2767475" y="3011619"/>
                </a:cubicBezTo>
                <a:cubicBezTo>
                  <a:pt x="2859756" y="3002384"/>
                  <a:pt x="2916900" y="3026183"/>
                  <a:pt x="2977326" y="3011619"/>
                </a:cubicBezTo>
                <a:cubicBezTo>
                  <a:pt x="2885646" y="3132942"/>
                  <a:pt x="2836385" y="3139716"/>
                  <a:pt x="2740454" y="3292764"/>
                </a:cubicBezTo>
                <a:cubicBezTo>
                  <a:pt x="2644523" y="3445812"/>
                  <a:pt x="2527182" y="3485512"/>
                  <a:pt x="2483843" y="3597338"/>
                </a:cubicBezTo>
                <a:cubicBezTo>
                  <a:pt x="2347755" y="3499903"/>
                  <a:pt x="2345595" y="3415137"/>
                  <a:pt x="2237102" y="3304479"/>
                </a:cubicBezTo>
                <a:cubicBezTo>
                  <a:pt x="2128609" y="3193821"/>
                  <a:pt x="2101515" y="3108689"/>
                  <a:pt x="1990360" y="3011619"/>
                </a:cubicBezTo>
                <a:cubicBezTo>
                  <a:pt x="2055018" y="3002072"/>
                  <a:pt x="2132706" y="3015482"/>
                  <a:pt x="2200211" y="3011619"/>
                </a:cubicBezTo>
                <a:cubicBezTo>
                  <a:pt x="2195054" y="2962944"/>
                  <a:pt x="2210127" y="2930263"/>
                  <a:pt x="2200211" y="2893303"/>
                </a:cubicBezTo>
                <a:cubicBezTo>
                  <a:pt x="1920289" y="2946196"/>
                  <a:pt x="1768644" y="2862104"/>
                  <a:pt x="1628156" y="2893303"/>
                </a:cubicBezTo>
                <a:cubicBezTo>
                  <a:pt x="1487668" y="2924502"/>
                  <a:pt x="1272754" y="2848479"/>
                  <a:pt x="1100106" y="2893303"/>
                </a:cubicBezTo>
                <a:cubicBezTo>
                  <a:pt x="927458" y="2938127"/>
                  <a:pt x="668804" y="2834420"/>
                  <a:pt x="550053" y="2893303"/>
                </a:cubicBezTo>
                <a:cubicBezTo>
                  <a:pt x="431302" y="2952186"/>
                  <a:pt x="196936" y="2858881"/>
                  <a:pt x="0" y="2893303"/>
                </a:cubicBezTo>
                <a:cubicBezTo>
                  <a:pt x="-51050" y="2640903"/>
                  <a:pt x="31548" y="2440761"/>
                  <a:pt x="0" y="2256776"/>
                </a:cubicBezTo>
                <a:cubicBezTo>
                  <a:pt x="-31548" y="2072791"/>
                  <a:pt x="4378" y="1910922"/>
                  <a:pt x="0" y="1649183"/>
                </a:cubicBezTo>
                <a:cubicBezTo>
                  <a:pt x="-4378" y="1387444"/>
                  <a:pt x="44832" y="1306707"/>
                  <a:pt x="0" y="1041589"/>
                </a:cubicBezTo>
                <a:cubicBezTo>
                  <a:pt x="-44832" y="776471"/>
                  <a:pt x="107429" y="295984"/>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80429"/>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91967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2"/>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141137"/>
            <a:ext cx="4782936" cy="6101480"/>
          </a:xfrm>
          <a:custGeom>
            <a:avLst/>
            <a:gdLst>
              <a:gd name="connsiteX0" fmla="*/ 0 w 4782936"/>
              <a:gd name="connsiteY0" fmla="*/ 0 h 6101480"/>
              <a:gd name="connsiteX1" fmla="*/ 502208 w 4782936"/>
              <a:gd name="connsiteY1" fmla="*/ 0 h 6101480"/>
              <a:gd name="connsiteX2" fmla="*/ 1052246 w 4782936"/>
              <a:gd name="connsiteY2" fmla="*/ 0 h 6101480"/>
              <a:gd name="connsiteX3" fmla="*/ 1650113 w 4782936"/>
              <a:gd name="connsiteY3" fmla="*/ 0 h 6101480"/>
              <a:gd name="connsiteX4" fmla="*/ 2152321 w 4782936"/>
              <a:gd name="connsiteY4" fmla="*/ 0 h 6101480"/>
              <a:gd name="connsiteX5" fmla="*/ 2606700 w 4782936"/>
              <a:gd name="connsiteY5" fmla="*/ 0 h 6101480"/>
              <a:gd name="connsiteX6" fmla="*/ 3252396 w 4782936"/>
              <a:gd name="connsiteY6" fmla="*/ 0 h 6101480"/>
              <a:gd name="connsiteX7" fmla="*/ 3706775 w 4782936"/>
              <a:gd name="connsiteY7" fmla="*/ 0 h 6101480"/>
              <a:gd name="connsiteX8" fmla="*/ 4161154 w 4782936"/>
              <a:gd name="connsiteY8" fmla="*/ 0 h 6101480"/>
              <a:gd name="connsiteX9" fmla="*/ 4782936 w 4782936"/>
              <a:gd name="connsiteY9" fmla="*/ 0 h 6101480"/>
              <a:gd name="connsiteX10" fmla="*/ 4782936 w 4782936"/>
              <a:gd name="connsiteY10" fmla="*/ 670136 h 6101480"/>
              <a:gd name="connsiteX11" fmla="*/ 4782936 w 4782936"/>
              <a:gd name="connsiteY11" fmla="*/ 1155407 h 6101480"/>
              <a:gd name="connsiteX12" fmla="*/ 4782936 w 4782936"/>
              <a:gd name="connsiteY12" fmla="*/ 1733110 h 6101480"/>
              <a:gd name="connsiteX13" fmla="*/ 4782936 w 4782936"/>
              <a:gd name="connsiteY13" fmla="*/ 2218381 h 6101480"/>
              <a:gd name="connsiteX14" fmla="*/ 4782936 w 4782936"/>
              <a:gd name="connsiteY14" fmla="*/ 2657436 h 6101480"/>
              <a:gd name="connsiteX15" fmla="*/ 4782936 w 4782936"/>
              <a:gd name="connsiteY15" fmla="*/ 3235139 h 6101480"/>
              <a:gd name="connsiteX16" fmla="*/ 4782936 w 4782936"/>
              <a:gd name="connsiteY16" fmla="*/ 3766626 h 6101480"/>
              <a:gd name="connsiteX17" fmla="*/ 4782936 w 4782936"/>
              <a:gd name="connsiteY17" fmla="*/ 4621627 h 6101480"/>
              <a:gd name="connsiteX18" fmla="*/ 4259203 w 4782936"/>
              <a:gd name="connsiteY18" fmla="*/ 4621627 h 6101480"/>
              <a:gd name="connsiteX19" fmla="*/ 3816045 w 4782936"/>
              <a:gd name="connsiteY19" fmla="*/ 4621627 h 6101480"/>
              <a:gd name="connsiteX20" fmla="*/ 3332599 w 4782936"/>
              <a:gd name="connsiteY20" fmla="*/ 4621627 h 6101480"/>
              <a:gd name="connsiteX21" fmla="*/ 2768579 w 4782936"/>
              <a:gd name="connsiteY21" fmla="*/ 4621627 h 6101480"/>
              <a:gd name="connsiteX22" fmla="*/ 2768579 w 4782936"/>
              <a:gd name="connsiteY22" fmla="*/ 4986196 h 6101480"/>
              <a:gd name="connsiteX23" fmla="*/ 2768579 w 4782936"/>
              <a:gd name="connsiteY23" fmla="*/ 5322722 h 6101480"/>
              <a:gd name="connsiteX24" fmla="*/ 3047591 w 4782936"/>
              <a:gd name="connsiteY24" fmla="*/ 5322722 h 6101480"/>
              <a:gd name="connsiteX25" fmla="*/ 2706407 w 4782936"/>
              <a:gd name="connsiteY25" fmla="*/ 5727676 h 6101480"/>
              <a:gd name="connsiteX26" fmla="*/ 2391468 w 4782936"/>
              <a:gd name="connsiteY26" fmla="*/ 6101480 h 6101480"/>
              <a:gd name="connsiteX27" fmla="*/ 2083090 w 4782936"/>
              <a:gd name="connsiteY27" fmla="*/ 5735464 h 6101480"/>
              <a:gd name="connsiteX28" fmla="*/ 1735345 w 4782936"/>
              <a:gd name="connsiteY28" fmla="*/ 5322722 h 6101480"/>
              <a:gd name="connsiteX29" fmla="*/ 2014357 w 4782936"/>
              <a:gd name="connsiteY29" fmla="*/ 5322722 h 6101480"/>
              <a:gd name="connsiteX30" fmla="*/ 2014357 w 4782936"/>
              <a:gd name="connsiteY30" fmla="*/ 4972175 h 6101480"/>
              <a:gd name="connsiteX31" fmla="*/ 2014357 w 4782936"/>
              <a:gd name="connsiteY31" fmla="*/ 4621627 h 6101480"/>
              <a:gd name="connsiteX32" fmla="*/ 1551055 w 4782936"/>
              <a:gd name="connsiteY32" fmla="*/ 4621627 h 6101480"/>
              <a:gd name="connsiteX33" fmla="*/ 1067609 w 4782936"/>
              <a:gd name="connsiteY33" fmla="*/ 4621627 h 6101480"/>
              <a:gd name="connsiteX34" fmla="*/ 543876 w 4782936"/>
              <a:gd name="connsiteY34" fmla="*/ 4621627 h 6101480"/>
              <a:gd name="connsiteX35" fmla="*/ 0 w 4782936"/>
              <a:gd name="connsiteY35" fmla="*/ 4621627 h 6101480"/>
              <a:gd name="connsiteX36" fmla="*/ 0 w 4782936"/>
              <a:gd name="connsiteY36" fmla="*/ 4043924 h 6101480"/>
              <a:gd name="connsiteX37" fmla="*/ 0 w 4782936"/>
              <a:gd name="connsiteY37" fmla="*/ 3604869 h 6101480"/>
              <a:gd name="connsiteX38" fmla="*/ 0 w 4782936"/>
              <a:gd name="connsiteY38" fmla="*/ 3073382 h 6101480"/>
              <a:gd name="connsiteX39" fmla="*/ 0 w 4782936"/>
              <a:gd name="connsiteY39" fmla="*/ 2541895 h 6101480"/>
              <a:gd name="connsiteX40" fmla="*/ 0 w 4782936"/>
              <a:gd name="connsiteY40" fmla="*/ 2102840 h 6101480"/>
              <a:gd name="connsiteX41" fmla="*/ 0 w 4782936"/>
              <a:gd name="connsiteY41" fmla="*/ 1571353 h 6101480"/>
              <a:gd name="connsiteX42" fmla="*/ 0 w 4782936"/>
              <a:gd name="connsiteY42" fmla="*/ 1086082 h 6101480"/>
              <a:gd name="connsiteX43" fmla="*/ 0 w 4782936"/>
              <a:gd name="connsiteY43" fmla="*/ 647028 h 6101480"/>
              <a:gd name="connsiteX44" fmla="*/ 0 w 4782936"/>
              <a:gd name="connsiteY44" fmla="*/ 0 h 6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6101480"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816161" y="150893"/>
                  <a:pt x="4714624" y="418803"/>
                  <a:pt x="4782936" y="670136"/>
                </a:cubicBezTo>
                <a:cubicBezTo>
                  <a:pt x="4851248" y="921469"/>
                  <a:pt x="4773064" y="945415"/>
                  <a:pt x="4782936" y="1155407"/>
                </a:cubicBezTo>
                <a:cubicBezTo>
                  <a:pt x="4792808" y="1365399"/>
                  <a:pt x="4717725" y="1462642"/>
                  <a:pt x="4782936" y="1733110"/>
                </a:cubicBezTo>
                <a:cubicBezTo>
                  <a:pt x="4848147" y="2003578"/>
                  <a:pt x="4726775" y="2042819"/>
                  <a:pt x="4782936" y="2218381"/>
                </a:cubicBezTo>
                <a:cubicBezTo>
                  <a:pt x="4839097" y="2393943"/>
                  <a:pt x="4752521" y="2548779"/>
                  <a:pt x="4782936" y="2657436"/>
                </a:cubicBezTo>
                <a:cubicBezTo>
                  <a:pt x="4813351" y="2766093"/>
                  <a:pt x="4752892" y="3010508"/>
                  <a:pt x="4782936" y="3235139"/>
                </a:cubicBezTo>
                <a:cubicBezTo>
                  <a:pt x="4812980" y="3459770"/>
                  <a:pt x="4749267" y="3528889"/>
                  <a:pt x="4782936" y="3766626"/>
                </a:cubicBezTo>
                <a:cubicBezTo>
                  <a:pt x="4816605" y="4004363"/>
                  <a:pt x="4719676" y="4283149"/>
                  <a:pt x="4782936" y="4621627"/>
                </a:cubicBezTo>
                <a:cubicBezTo>
                  <a:pt x="4545927" y="4622431"/>
                  <a:pt x="4401018" y="4608705"/>
                  <a:pt x="4259203" y="4621627"/>
                </a:cubicBezTo>
                <a:cubicBezTo>
                  <a:pt x="4117388" y="4634549"/>
                  <a:pt x="3955612" y="4621017"/>
                  <a:pt x="3816045" y="4621627"/>
                </a:cubicBezTo>
                <a:cubicBezTo>
                  <a:pt x="3676478" y="4622237"/>
                  <a:pt x="3528603" y="4593057"/>
                  <a:pt x="3332599" y="4621627"/>
                </a:cubicBezTo>
                <a:cubicBezTo>
                  <a:pt x="3136595" y="4650197"/>
                  <a:pt x="2967410" y="4611747"/>
                  <a:pt x="2768579" y="4621627"/>
                </a:cubicBezTo>
                <a:cubicBezTo>
                  <a:pt x="2789193" y="4788687"/>
                  <a:pt x="2746946" y="4843120"/>
                  <a:pt x="2768579" y="4986196"/>
                </a:cubicBezTo>
                <a:cubicBezTo>
                  <a:pt x="2790212" y="5129272"/>
                  <a:pt x="2751750" y="5195196"/>
                  <a:pt x="2768579" y="5322722"/>
                </a:cubicBezTo>
                <a:cubicBezTo>
                  <a:pt x="2830748" y="5319147"/>
                  <a:pt x="2931436" y="5324120"/>
                  <a:pt x="3047591" y="5322722"/>
                </a:cubicBezTo>
                <a:cubicBezTo>
                  <a:pt x="2918610" y="5538646"/>
                  <a:pt x="2852732" y="5527379"/>
                  <a:pt x="2706407" y="5727676"/>
                </a:cubicBezTo>
                <a:cubicBezTo>
                  <a:pt x="2560082" y="5927973"/>
                  <a:pt x="2426858" y="5979557"/>
                  <a:pt x="2391468" y="6101480"/>
                </a:cubicBezTo>
                <a:cubicBezTo>
                  <a:pt x="2279035" y="5977507"/>
                  <a:pt x="2184713" y="5805688"/>
                  <a:pt x="2083090" y="5735464"/>
                </a:cubicBezTo>
                <a:cubicBezTo>
                  <a:pt x="1981467" y="5665240"/>
                  <a:pt x="1872999" y="5404767"/>
                  <a:pt x="1735345" y="5322722"/>
                </a:cubicBezTo>
                <a:cubicBezTo>
                  <a:pt x="1816251" y="5294102"/>
                  <a:pt x="1921925" y="5326875"/>
                  <a:pt x="2014357" y="5322722"/>
                </a:cubicBezTo>
                <a:cubicBezTo>
                  <a:pt x="2008223" y="5238354"/>
                  <a:pt x="2047290" y="5114921"/>
                  <a:pt x="2014357" y="4972175"/>
                </a:cubicBezTo>
                <a:cubicBezTo>
                  <a:pt x="1981424" y="4829429"/>
                  <a:pt x="2040372" y="4763484"/>
                  <a:pt x="2014357" y="4621627"/>
                </a:cubicBezTo>
                <a:cubicBezTo>
                  <a:pt x="1907458" y="4672724"/>
                  <a:pt x="1740600" y="4573026"/>
                  <a:pt x="1551055" y="4621627"/>
                </a:cubicBezTo>
                <a:cubicBezTo>
                  <a:pt x="1361510" y="4670228"/>
                  <a:pt x="1181034" y="4579098"/>
                  <a:pt x="1067609" y="4621627"/>
                </a:cubicBezTo>
                <a:cubicBezTo>
                  <a:pt x="954184" y="4664156"/>
                  <a:pt x="784555" y="4567286"/>
                  <a:pt x="543876" y="4621627"/>
                </a:cubicBezTo>
                <a:cubicBezTo>
                  <a:pt x="303197" y="4675968"/>
                  <a:pt x="204577" y="4608328"/>
                  <a:pt x="0" y="4621627"/>
                </a:cubicBezTo>
                <a:cubicBezTo>
                  <a:pt x="-62225" y="4456143"/>
                  <a:pt x="39974" y="4315996"/>
                  <a:pt x="0" y="4043924"/>
                </a:cubicBezTo>
                <a:cubicBezTo>
                  <a:pt x="-39974" y="3771852"/>
                  <a:pt x="27507" y="3747762"/>
                  <a:pt x="0" y="3604869"/>
                </a:cubicBezTo>
                <a:cubicBezTo>
                  <a:pt x="-27507" y="3461976"/>
                  <a:pt x="17791" y="3322568"/>
                  <a:pt x="0" y="3073382"/>
                </a:cubicBezTo>
                <a:cubicBezTo>
                  <a:pt x="-17791" y="2824196"/>
                  <a:pt x="28621" y="2750865"/>
                  <a:pt x="0" y="2541895"/>
                </a:cubicBezTo>
                <a:cubicBezTo>
                  <a:pt x="-28621" y="2332925"/>
                  <a:pt x="19146" y="2279512"/>
                  <a:pt x="0" y="2102840"/>
                </a:cubicBezTo>
                <a:cubicBezTo>
                  <a:pt x="-19146" y="1926169"/>
                  <a:pt x="3174" y="1689037"/>
                  <a:pt x="0" y="1571353"/>
                </a:cubicBezTo>
                <a:cubicBezTo>
                  <a:pt x="-3174" y="1453669"/>
                  <a:pt x="31717" y="1244584"/>
                  <a:pt x="0" y="1086082"/>
                </a:cubicBezTo>
                <a:cubicBezTo>
                  <a:pt x="-31717" y="927580"/>
                  <a:pt x="18250" y="857443"/>
                  <a:pt x="0" y="647028"/>
                </a:cubicBezTo>
                <a:cubicBezTo>
                  <a:pt x="-18250" y="436613"/>
                  <a:pt x="75580" y="220415"/>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5" name="Image 4">
            <a:extLst>
              <a:ext uri="{FF2B5EF4-FFF2-40B4-BE49-F238E27FC236}">
                <a16:creationId xmlns:a16="http://schemas.microsoft.com/office/drawing/2014/main" id="{DDDF56DD-B599-475C-234D-EB94BEB41741}"/>
              </a:ext>
            </a:extLst>
          </p:cNvPr>
          <p:cNvPicPr>
            <a:picLocks noChangeAspect="1"/>
          </p:cNvPicPr>
          <p:nvPr/>
        </p:nvPicPr>
        <p:blipFill>
          <a:blip r:embed="rId3"/>
          <a:stretch>
            <a:fillRect/>
          </a:stretch>
        </p:blipFill>
        <p:spPr>
          <a:xfrm>
            <a:off x="5194865" y="141136"/>
            <a:ext cx="2369099" cy="5578651"/>
          </a:xfrm>
          <a:prstGeom prst="rect">
            <a:avLst/>
          </a:prstGeom>
          <a:ln>
            <a:solidFill>
              <a:srgbClr val="4D4D4D"/>
            </a:solidFill>
          </a:ln>
        </p:spPr>
      </p:pic>
      <p:sp>
        <p:nvSpPr>
          <p:cNvPr id="4" name="Rectangle 3">
            <a:extLst>
              <a:ext uri="{FF2B5EF4-FFF2-40B4-BE49-F238E27FC236}">
                <a16:creationId xmlns:a16="http://schemas.microsoft.com/office/drawing/2014/main" id="{62A34640-31FA-21FF-58AB-6523D5EDD793}"/>
              </a:ext>
            </a:extLst>
          </p:cNvPr>
          <p:cNvSpPr/>
          <p:nvPr/>
        </p:nvSpPr>
        <p:spPr>
          <a:xfrm>
            <a:off x="5989320" y="1696720"/>
            <a:ext cx="1570355" cy="402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9510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pic>
        <p:nvPicPr>
          <p:cNvPr id="5" name="Image 4">
            <a:extLst>
              <a:ext uri="{FF2B5EF4-FFF2-40B4-BE49-F238E27FC236}">
                <a16:creationId xmlns:a16="http://schemas.microsoft.com/office/drawing/2014/main" id="{E7061B0D-60BD-C1F2-4B2C-157419A9C9A0}"/>
              </a:ext>
            </a:extLst>
          </p:cNvPr>
          <p:cNvPicPr>
            <a:picLocks noChangeAspect="1"/>
          </p:cNvPicPr>
          <p:nvPr/>
        </p:nvPicPr>
        <p:blipFill>
          <a:blip r:embed="rId4"/>
          <a:stretch>
            <a:fillRect/>
          </a:stretch>
        </p:blipFill>
        <p:spPr>
          <a:xfrm>
            <a:off x="5209379" y="331251"/>
            <a:ext cx="2358307" cy="5602509"/>
          </a:xfrm>
          <a:prstGeom prst="rect">
            <a:avLst/>
          </a:prstGeom>
          <a:ln>
            <a:solidFill>
              <a:srgbClr val="4D4D4D"/>
            </a:solidFill>
          </a:ln>
        </p:spPr>
      </p:pic>
      <p:grpSp>
        <p:nvGrpSpPr>
          <p:cNvPr id="40" name="Groupe 39">
            <a:extLst>
              <a:ext uri="{FF2B5EF4-FFF2-40B4-BE49-F238E27FC236}">
                <a16:creationId xmlns:a16="http://schemas.microsoft.com/office/drawing/2014/main" id="{8826EEB2-6AD5-204A-4D6A-9A3C9EB29D70}"/>
              </a:ext>
            </a:extLst>
          </p:cNvPr>
          <p:cNvGrpSpPr/>
          <p:nvPr/>
        </p:nvGrpSpPr>
        <p:grpSpPr>
          <a:xfrm>
            <a:off x="1502524" y="3480688"/>
            <a:ext cx="2277313" cy="1813128"/>
            <a:chOff x="2689004" y="8863014"/>
            <a:chExt cx="2277313" cy="1813128"/>
          </a:xfrm>
        </p:grpSpPr>
        <p:pic>
          <p:nvPicPr>
            <p:cNvPr id="48" name="Image 47" descr="Une image contenant personne, intérieur, mur&#10;&#10;Description générée automatiquement">
              <a:extLst>
                <a:ext uri="{FF2B5EF4-FFF2-40B4-BE49-F238E27FC236}">
                  <a16:creationId xmlns:a16="http://schemas.microsoft.com/office/drawing/2014/main" id="{5FAC86EF-AC4B-0369-A706-B3E6832CDC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99065" y="8863014"/>
              <a:ext cx="2267252" cy="1484100"/>
            </a:xfrm>
            <a:prstGeom prst="rect">
              <a:avLst/>
            </a:prstGeom>
            <a:ln>
              <a:solidFill>
                <a:srgbClr val="4D4D4D"/>
              </a:solidFill>
            </a:ln>
          </p:spPr>
        </p:pic>
        <p:sp>
          <p:nvSpPr>
            <p:cNvPr id="49" name="ZoneTexte 48">
              <a:extLst>
                <a:ext uri="{FF2B5EF4-FFF2-40B4-BE49-F238E27FC236}">
                  <a16:creationId xmlns:a16="http://schemas.microsoft.com/office/drawing/2014/main" id="{15E3B288-5044-6F0C-5CEA-1FFEF7AEC934}"/>
                </a:ext>
              </a:extLst>
            </p:cNvPr>
            <p:cNvSpPr txBox="1"/>
            <p:nvPr/>
          </p:nvSpPr>
          <p:spPr>
            <a:xfrm>
              <a:off x="2689004" y="10337588"/>
              <a:ext cx="2276904"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Laine de verre</a:t>
              </a:r>
            </a:p>
          </p:txBody>
        </p:sp>
      </p:grpSp>
      <p:sp>
        <p:nvSpPr>
          <p:cNvPr id="6" name="Légende : flèche vers le bas 5">
            <a:extLst>
              <a:ext uri="{FF2B5EF4-FFF2-40B4-BE49-F238E27FC236}">
                <a16:creationId xmlns:a16="http://schemas.microsoft.com/office/drawing/2014/main" id="{AE506307-0407-D78B-1C9E-AC9E92EB1951}"/>
              </a:ext>
            </a:extLst>
          </p:cNvPr>
          <p:cNvSpPr/>
          <p:nvPr/>
        </p:nvSpPr>
        <p:spPr>
          <a:xfrm>
            <a:off x="75802" y="2814638"/>
            <a:ext cx="4967686" cy="3909800"/>
          </a:xfrm>
          <a:custGeom>
            <a:avLst/>
            <a:gdLst>
              <a:gd name="connsiteX0" fmla="*/ 0 w 4967686"/>
              <a:gd name="connsiteY0" fmla="*/ 0 h 3909800"/>
              <a:gd name="connsiteX1" fmla="*/ 452611 w 4967686"/>
              <a:gd name="connsiteY1" fmla="*/ 0 h 3909800"/>
              <a:gd name="connsiteX2" fmla="*/ 954900 w 4967686"/>
              <a:gd name="connsiteY2" fmla="*/ 0 h 3909800"/>
              <a:gd name="connsiteX3" fmla="*/ 1506865 w 4967686"/>
              <a:gd name="connsiteY3" fmla="*/ 0 h 3909800"/>
              <a:gd name="connsiteX4" fmla="*/ 1959476 w 4967686"/>
              <a:gd name="connsiteY4" fmla="*/ 0 h 3909800"/>
              <a:gd name="connsiteX5" fmla="*/ 2362411 w 4967686"/>
              <a:gd name="connsiteY5" fmla="*/ 0 h 3909800"/>
              <a:gd name="connsiteX6" fmla="*/ 2964053 w 4967686"/>
              <a:gd name="connsiteY6" fmla="*/ 0 h 3909800"/>
              <a:gd name="connsiteX7" fmla="*/ 3366987 w 4967686"/>
              <a:gd name="connsiteY7" fmla="*/ 0 h 3909800"/>
              <a:gd name="connsiteX8" fmla="*/ 3769922 w 4967686"/>
              <a:gd name="connsiteY8" fmla="*/ 0 h 3909800"/>
              <a:gd name="connsiteX9" fmla="*/ 4321887 w 4967686"/>
              <a:gd name="connsiteY9" fmla="*/ 0 h 3909800"/>
              <a:gd name="connsiteX10" fmla="*/ 4967686 w 4967686"/>
              <a:gd name="connsiteY10" fmla="*/ 0 h 3909800"/>
              <a:gd name="connsiteX11" fmla="*/ 4967686 w 4967686"/>
              <a:gd name="connsiteY11" fmla="*/ 638382 h 3909800"/>
              <a:gd name="connsiteX12" fmla="*/ 4967686 w 4967686"/>
              <a:gd name="connsiteY12" fmla="*/ 1218729 h 3909800"/>
              <a:gd name="connsiteX13" fmla="*/ 4967686 w 4967686"/>
              <a:gd name="connsiteY13" fmla="*/ 1741042 h 3909800"/>
              <a:gd name="connsiteX14" fmla="*/ 4967686 w 4967686"/>
              <a:gd name="connsiteY14" fmla="*/ 2234337 h 3909800"/>
              <a:gd name="connsiteX15" fmla="*/ 4967686 w 4967686"/>
              <a:gd name="connsiteY15" fmla="*/ 2901736 h 3909800"/>
              <a:gd name="connsiteX16" fmla="*/ 4445548 w 4967686"/>
              <a:gd name="connsiteY16" fmla="*/ 2901736 h 3909800"/>
              <a:gd name="connsiteX17" fmla="*/ 3966922 w 4967686"/>
              <a:gd name="connsiteY17" fmla="*/ 2901736 h 3909800"/>
              <a:gd name="connsiteX18" fmla="*/ 3401272 w 4967686"/>
              <a:gd name="connsiteY18" fmla="*/ 2901736 h 3909800"/>
              <a:gd name="connsiteX19" fmla="*/ 2792111 w 4967686"/>
              <a:gd name="connsiteY19" fmla="*/ 2901736 h 3909800"/>
              <a:gd name="connsiteX20" fmla="*/ 2792111 w 4967686"/>
              <a:gd name="connsiteY20" fmla="*/ 3273206 h 3909800"/>
              <a:gd name="connsiteX21" fmla="*/ 3020189 w 4967686"/>
              <a:gd name="connsiteY21" fmla="*/ 3273206 h 3909800"/>
              <a:gd name="connsiteX22" fmla="*/ 2762743 w 4967686"/>
              <a:gd name="connsiteY22" fmla="*/ 3578771 h 3909800"/>
              <a:gd name="connsiteX23" fmla="*/ 2483843 w 4967686"/>
              <a:gd name="connsiteY23" fmla="*/ 3909800 h 3909800"/>
              <a:gd name="connsiteX24" fmla="*/ 2215670 w 4967686"/>
              <a:gd name="connsiteY24" fmla="*/ 3591503 h 3909800"/>
              <a:gd name="connsiteX25" fmla="*/ 1947497 w 4967686"/>
              <a:gd name="connsiteY25" fmla="*/ 3273206 h 3909800"/>
              <a:gd name="connsiteX26" fmla="*/ 2175575 w 4967686"/>
              <a:gd name="connsiteY26" fmla="*/ 3273206 h 3909800"/>
              <a:gd name="connsiteX27" fmla="*/ 2175575 w 4967686"/>
              <a:gd name="connsiteY27" fmla="*/ 2901736 h 3909800"/>
              <a:gd name="connsiteX28" fmla="*/ 1609926 w 4967686"/>
              <a:gd name="connsiteY28" fmla="*/ 2901736 h 3909800"/>
              <a:gd name="connsiteX29" fmla="*/ 1087788 w 4967686"/>
              <a:gd name="connsiteY29" fmla="*/ 2901736 h 3909800"/>
              <a:gd name="connsiteX30" fmla="*/ 543894 w 4967686"/>
              <a:gd name="connsiteY30" fmla="*/ 2901736 h 3909800"/>
              <a:gd name="connsiteX31" fmla="*/ 0 w 4967686"/>
              <a:gd name="connsiteY31" fmla="*/ 2901736 h 3909800"/>
              <a:gd name="connsiteX32" fmla="*/ 0 w 4967686"/>
              <a:gd name="connsiteY32" fmla="*/ 2263354 h 3909800"/>
              <a:gd name="connsiteX33" fmla="*/ 0 w 4967686"/>
              <a:gd name="connsiteY33" fmla="*/ 1653990 h 3909800"/>
              <a:gd name="connsiteX34" fmla="*/ 0 w 4967686"/>
              <a:gd name="connsiteY34" fmla="*/ 1044625 h 3909800"/>
              <a:gd name="connsiteX35" fmla="*/ 0 w 4967686"/>
              <a:gd name="connsiteY35" fmla="*/ 0 h 39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67686" h="3909800" extrusionOk="0">
                <a:moveTo>
                  <a:pt x="0" y="0"/>
                </a:moveTo>
                <a:cubicBezTo>
                  <a:pt x="214518" y="-24460"/>
                  <a:pt x="360386" y="19280"/>
                  <a:pt x="452611" y="0"/>
                </a:cubicBezTo>
                <a:cubicBezTo>
                  <a:pt x="544836" y="-19280"/>
                  <a:pt x="765897" y="36548"/>
                  <a:pt x="954900" y="0"/>
                </a:cubicBezTo>
                <a:cubicBezTo>
                  <a:pt x="1143903" y="-36548"/>
                  <a:pt x="1280062" y="44787"/>
                  <a:pt x="1506865" y="0"/>
                </a:cubicBezTo>
                <a:cubicBezTo>
                  <a:pt x="1733668" y="-44787"/>
                  <a:pt x="1750771" y="2692"/>
                  <a:pt x="1959476" y="0"/>
                </a:cubicBezTo>
                <a:cubicBezTo>
                  <a:pt x="2168181" y="-2692"/>
                  <a:pt x="2274368" y="31734"/>
                  <a:pt x="2362411" y="0"/>
                </a:cubicBezTo>
                <a:cubicBezTo>
                  <a:pt x="2450455" y="-31734"/>
                  <a:pt x="2679175" y="2015"/>
                  <a:pt x="2964053" y="0"/>
                </a:cubicBezTo>
                <a:cubicBezTo>
                  <a:pt x="3248931" y="-2015"/>
                  <a:pt x="3173448" y="45626"/>
                  <a:pt x="3366987" y="0"/>
                </a:cubicBezTo>
                <a:cubicBezTo>
                  <a:pt x="3560526" y="-45626"/>
                  <a:pt x="3640173" y="28170"/>
                  <a:pt x="3769922" y="0"/>
                </a:cubicBezTo>
                <a:cubicBezTo>
                  <a:pt x="3899672" y="-28170"/>
                  <a:pt x="4164591" y="33346"/>
                  <a:pt x="4321887" y="0"/>
                </a:cubicBezTo>
                <a:cubicBezTo>
                  <a:pt x="4479183" y="-33346"/>
                  <a:pt x="4649097" y="36189"/>
                  <a:pt x="4967686" y="0"/>
                </a:cubicBezTo>
                <a:cubicBezTo>
                  <a:pt x="5013644" y="288012"/>
                  <a:pt x="4915687" y="507401"/>
                  <a:pt x="4967686" y="638382"/>
                </a:cubicBezTo>
                <a:cubicBezTo>
                  <a:pt x="5019685" y="769363"/>
                  <a:pt x="4946838" y="1034782"/>
                  <a:pt x="4967686" y="1218729"/>
                </a:cubicBezTo>
                <a:cubicBezTo>
                  <a:pt x="4988534" y="1402676"/>
                  <a:pt x="4962719" y="1499841"/>
                  <a:pt x="4967686" y="1741042"/>
                </a:cubicBezTo>
                <a:cubicBezTo>
                  <a:pt x="4972653" y="1982243"/>
                  <a:pt x="4943906" y="2008252"/>
                  <a:pt x="4967686" y="2234337"/>
                </a:cubicBezTo>
                <a:cubicBezTo>
                  <a:pt x="4991466" y="2460422"/>
                  <a:pt x="4913761" y="2651021"/>
                  <a:pt x="4967686" y="2901736"/>
                </a:cubicBezTo>
                <a:cubicBezTo>
                  <a:pt x="4711525" y="2935596"/>
                  <a:pt x="4555466" y="2853199"/>
                  <a:pt x="4445548" y="2901736"/>
                </a:cubicBezTo>
                <a:cubicBezTo>
                  <a:pt x="4335630" y="2950273"/>
                  <a:pt x="4067577" y="2867181"/>
                  <a:pt x="3966922" y="2901736"/>
                </a:cubicBezTo>
                <a:cubicBezTo>
                  <a:pt x="3866267" y="2936291"/>
                  <a:pt x="3640037" y="2863234"/>
                  <a:pt x="3401272" y="2901736"/>
                </a:cubicBezTo>
                <a:cubicBezTo>
                  <a:pt x="3162507" y="2940238"/>
                  <a:pt x="3077657" y="2841315"/>
                  <a:pt x="2792111" y="2901736"/>
                </a:cubicBezTo>
                <a:cubicBezTo>
                  <a:pt x="2824149" y="3080267"/>
                  <a:pt x="2758672" y="3128892"/>
                  <a:pt x="2792111" y="3273206"/>
                </a:cubicBezTo>
                <a:cubicBezTo>
                  <a:pt x="2893652" y="3248677"/>
                  <a:pt x="2943566" y="3278373"/>
                  <a:pt x="3020189" y="3273206"/>
                </a:cubicBezTo>
                <a:cubicBezTo>
                  <a:pt x="2960300" y="3399341"/>
                  <a:pt x="2804782" y="3470961"/>
                  <a:pt x="2762743" y="3578771"/>
                </a:cubicBezTo>
                <a:cubicBezTo>
                  <a:pt x="2720704" y="3686581"/>
                  <a:pt x="2580078" y="3747963"/>
                  <a:pt x="2483843" y="3909800"/>
                </a:cubicBezTo>
                <a:cubicBezTo>
                  <a:pt x="2380370" y="3853044"/>
                  <a:pt x="2327607" y="3664445"/>
                  <a:pt x="2215670" y="3591503"/>
                </a:cubicBezTo>
                <a:cubicBezTo>
                  <a:pt x="2103733" y="3518561"/>
                  <a:pt x="2052775" y="3352009"/>
                  <a:pt x="1947497" y="3273206"/>
                </a:cubicBezTo>
                <a:cubicBezTo>
                  <a:pt x="2025695" y="3265804"/>
                  <a:pt x="2102245" y="3284170"/>
                  <a:pt x="2175575" y="3273206"/>
                </a:cubicBezTo>
                <a:cubicBezTo>
                  <a:pt x="2160219" y="3168173"/>
                  <a:pt x="2191489" y="3083232"/>
                  <a:pt x="2175575" y="2901736"/>
                </a:cubicBezTo>
                <a:cubicBezTo>
                  <a:pt x="1936335" y="2912680"/>
                  <a:pt x="1798826" y="2897882"/>
                  <a:pt x="1609926" y="2901736"/>
                </a:cubicBezTo>
                <a:cubicBezTo>
                  <a:pt x="1421026" y="2905590"/>
                  <a:pt x="1270992" y="2846020"/>
                  <a:pt x="1087788" y="2901736"/>
                </a:cubicBezTo>
                <a:cubicBezTo>
                  <a:pt x="904584" y="2957452"/>
                  <a:pt x="673127" y="2863653"/>
                  <a:pt x="543894" y="2901736"/>
                </a:cubicBezTo>
                <a:cubicBezTo>
                  <a:pt x="414661" y="2939819"/>
                  <a:pt x="118914" y="2849498"/>
                  <a:pt x="0" y="2901736"/>
                </a:cubicBezTo>
                <a:cubicBezTo>
                  <a:pt x="-58922" y="2589814"/>
                  <a:pt x="65068" y="2517510"/>
                  <a:pt x="0" y="2263354"/>
                </a:cubicBezTo>
                <a:cubicBezTo>
                  <a:pt x="-65068" y="2009198"/>
                  <a:pt x="47780" y="1834125"/>
                  <a:pt x="0" y="1653990"/>
                </a:cubicBezTo>
                <a:cubicBezTo>
                  <a:pt x="-47780" y="1473855"/>
                  <a:pt x="18887" y="1323167"/>
                  <a:pt x="0" y="1044625"/>
                </a:cubicBezTo>
                <a:cubicBezTo>
                  <a:pt x="-18887" y="766084"/>
                  <a:pt x="53741" y="347983"/>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4217"/>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020530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pic>
        <p:nvPicPr>
          <p:cNvPr id="5" name="Image 4">
            <a:extLst>
              <a:ext uri="{FF2B5EF4-FFF2-40B4-BE49-F238E27FC236}">
                <a16:creationId xmlns:a16="http://schemas.microsoft.com/office/drawing/2014/main" id="{52724E82-B1D3-40F3-A557-5DD166915520}"/>
              </a:ext>
            </a:extLst>
          </p:cNvPr>
          <p:cNvPicPr>
            <a:picLocks noChangeAspect="1"/>
          </p:cNvPicPr>
          <p:nvPr/>
        </p:nvPicPr>
        <p:blipFill>
          <a:blip r:embed="rId4"/>
          <a:stretch>
            <a:fillRect/>
          </a:stretch>
        </p:blipFill>
        <p:spPr>
          <a:xfrm>
            <a:off x="5213431" y="322894"/>
            <a:ext cx="2368802" cy="5598433"/>
          </a:xfrm>
          <a:prstGeom prst="rect">
            <a:avLst/>
          </a:prstGeom>
          <a:ln>
            <a:solidFill>
              <a:srgbClr val="4D4D4D"/>
            </a:solidFill>
          </a:ln>
        </p:spPr>
      </p:pic>
      <p:grpSp>
        <p:nvGrpSpPr>
          <p:cNvPr id="57" name="Groupe 56">
            <a:extLst>
              <a:ext uri="{FF2B5EF4-FFF2-40B4-BE49-F238E27FC236}">
                <a16:creationId xmlns:a16="http://schemas.microsoft.com/office/drawing/2014/main" id="{2AB4A723-9C93-9638-34A1-74FE14E98930}"/>
              </a:ext>
            </a:extLst>
          </p:cNvPr>
          <p:cNvGrpSpPr/>
          <p:nvPr/>
        </p:nvGrpSpPr>
        <p:grpSpPr>
          <a:xfrm>
            <a:off x="1497921" y="3513137"/>
            <a:ext cx="2268000" cy="1832769"/>
            <a:chOff x="-4392" y="8847234"/>
            <a:chExt cx="2268000" cy="1832769"/>
          </a:xfrm>
        </p:grpSpPr>
        <p:pic>
          <p:nvPicPr>
            <p:cNvPr id="58" name="Image 57" descr="Une image contenant ciment, bâtiment, mur, sol&#10;&#10;Description générée automatiquement">
              <a:extLst>
                <a:ext uri="{FF2B5EF4-FFF2-40B4-BE49-F238E27FC236}">
                  <a16:creationId xmlns:a16="http://schemas.microsoft.com/office/drawing/2014/main" id="{6DD97503-6916-B236-C60A-BEA180FD929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8847234"/>
              <a:ext cx="2262384" cy="1540151"/>
            </a:xfrm>
            <a:prstGeom prst="rect">
              <a:avLst/>
            </a:prstGeom>
            <a:ln>
              <a:solidFill>
                <a:srgbClr val="4D4D4D"/>
              </a:solidFill>
            </a:ln>
          </p:spPr>
        </p:pic>
        <p:sp>
          <p:nvSpPr>
            <p:cNvPr id="59" name="ZoneTexte 58">
              <a:extLst>
                <a:ext uri="{FF2B5EF4-FFF2-40B4-BE49-F238E27FC236}">
                  <a16:creationId xmlns:a16="http://schemas.microsoft.com/office/drawing/2014/main" id="{EB1960C7-FEBD-A956-41ED-C4EDBD9A0FA7}"/>
                </a:ext>
              </a:extLst>
            </p:cNvPr>
            <p:cNvSpPr txBox="1"/>
            <p:nvPr/>
          </p:nvSpPr>
          <p:spPr>
            <a:xfrm>
              <a:off x="-4392" y="10341449"/>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Laine de roche</a:t>
              </a:r>
            </a:p>
          </p:txBody>
        </p:sp>
      </p:grpSp>
      <p:sp>
        <p:nvSpPr>
          <p:cNvPr id="6" name="Légende : flèche vers le bas 5">
            <a:extLst>
              <a:ext uri="{FF2B5EF4-FFF2-40B4-BE49-F238E27FC236}">
                <a16:creationId xmlns:a16="http://schemas.microsoft.com/office/drawing/2014/main" id="{3E8802D7-0646-F72F-D1FA-2C886DC9CBE9}"/>
              </a:ext>
            </a:extLst>
          </p:cNvPr>
          <p:cNvSpPr/>
          <p:nvPr/>
        </p:nvSpPr>
        <p:spPr>
          <a:xfrm>
            <a:off x="75802" y="2814638"/>
            <a:ext cx="4967686" cy="3909800"/>
          </a:xfrm>
          <a:custGeom>
            <a:avLst/>
            <a:gdLst>
              <a:gd name="connsiteX0" fmla="*/ 0 w 4967686"/>
              <a:gd name="connsiteY0" fmla="*/ 0 h 3909800"/>
              <a:gd name="connsiteX1" fmla="*/ 452611 w 4967686"/>
              <a:gd name="connsiteY1" fmla="*/ 0 h 3909800"/>
              <a:gd name="connsiteX2" fmla="*/ 954900 w 4967686"/>
              <a:gd name="connsiteY2" fmla="*/ 0 h 3909800"/>
              <a:gd name="connsiteX3" fmla="*/ 1506865 w 4967686"/>
              <a:gd name="connsiteY3" fmla="*/ 0 h 3909800"/>
              <a:gd name="connsiteX4" fmla="*/ 1959476 w 4967686"/>
              <a:gd name="connsiteY4" fmla="*/ 0 h 3909800"/>
              <a:gd name="connsiteX5" fmla="*/ 2362411 w 4967686"/>
              <a:gd name="connsiteY5" fmla="*/ 0 h 3909800"/>
              <a:gd name="connsiteX6" fmla="*/ 2964053 w 4967686"/>
              <a:gd name="connsiteY6" fmla="*/ 0 h 3909800"/>
              <a:gd name="connsiteX7" fmla="*/ 3366987 w 4967686"/>
              <a:gd name="connsiteY7" fmla="*/ 0 h 3909800"/>
              <a:gd name="connsiteX8" fmla="*/ 3769922 w 4967686"/>
              <a:gd name="connsiteY8" fmla="*/ 0 h 3909800"/>
              <a:gd name="connsiteX9" fmla="*/ 4321887 w 4967686"/>
              <a:gd name="connsiteY9" fmla="*/ 0 h 3909800"/>
              <a:gd name="connsiteX10" fmla="*/ 4967686 w 4967686"/>
              <a:gd name="connsiteY10" fmla="*/ 0 h 3909800"/>
              <a:gd name="connsiteX11" fmla="*/ 4967686 w 4967686"/>
              <a:gd name="connsiteY11" fmla="*/ 638382 h 3909800"/>
              <a:gd name="connsiteX12" fmla="*/ 4967686 w 4967686"/>
              <a:gd name="connsiteY12" fmla="*/ 1218729 h 3909800"/>
              <a:gd name="connsiteX13" fmla="*/ 4967686 w 4967686"/>
              <a:gd name="connsiteY13" fmla="*/ 1741042 h 3909800"/>
              <a:gd name="connsiteX14" fmla="*/ 4967686 w 4967686"/>
              <a:gd name="connsiteY14" fmla="*/ 2234337 h 3909800"/>
              <a:gd name="connsiteX15" fmla="*/ 4967686 w 4967686"/>
              <a:gd name="connsiteY15" fmla="*/ 2901736 h 3909800"/>
              <a:gd name="connsiteX16" fmla="*/ 4445548 w 4967686"/>
              <a:gd name="connsiteY16" fmla="*/ 2901736 h 3909800"/>
              <a:gd name="connsiteX17" fmla="*/ 3966922 w 4967686"/>
              <a:gd name="connsiteY17" fmla="*/ 2901736 h 3909800"/>
              <a:gd name="connsiteX18" fmla="*/ 3401272 w 4967686"/>
              <a:gd name="connsiteY18" fmla="*/ 2901736 h 3909800"/>
              <a:gd name="connsiteX19" fmla="*/ 2792111 w 4967686"/>
              <a:gd name="connsiteY19" fmla="*/ 2901736 h 3909800"/>
              <a:gd name="connsiteX20" fmla="*/ 2792111 w 4967686"/>
              <a:gd name="connsiteY20" fmla="*/ 3273206 h 3909800"/>
              <a:gd name="connsiteX21" fmla="*/ 3020189 w 4967686"/>
              <a:gd name="connsiteY21" fmla="*/ 3273206 h 3909800"/>
              <a:gd name="connsiteX22" fmla="*/ 2762743 w 4967686"/>
              <a:gd name="connsiteY22" fmla="*/ 3578771 h 3909800"/>
              <a:gd name="connsiteX23" fmla="*/ 2483843 w 4967686"/>
              <a:gd name="connsiteY23" fmla="*/ 3909800 h 3909800"/>
              <a:gd name="connsiteX24" fmla="*/ 2215670 w 4967686"/>
              <a:gd name="connsiteY24" fmla="*/ 3591503 h 3909800"/>
              <a:gd name="connsiteX25" fmla="*/ 1947497 w 4967686"/>
              <a:gd name="connsiteY25" fmla="*/ 3273206 h 3909800"/>
              <a:gd name="connsiteX26" fmla="*/ 2175575 w 4967686"/>
              <a:gd name="connsiteY26" fmla="*/ 3273206 h 3909800"/>
              <a:gd name="connsiteX27" fmla="*/ 2175575 w 4967686"/>
              <a:gd name="connsiteY27" fmla="*/ 2901736 h 3909800"/>
              <a:gd name="connsiteX28" fmla="*/ 1609926 w 4967686"/>
              <a:gd name="connsiteY28" fmla="*/ 2901736 h 3909800"/>
              <a:gd name="connsiteX29" fmla="*/ 1087788 w 4967686"/>
              <a:gd name="connsiteY29" fmla="*/ 2901736 h 3909800"/>
              <a:gd name="connsiteX30" fmla="*/ 543894 w 4967686"/>
              <a:gd name="connsiteY30" fmla="*/ 2901736 h 3909800"/>
              <a:gd name="connsiteX31" fmla="*/ 0 w 4967686"/>
              <a:gd name="connsiteY31" fmla="*/ 2901736 h 3909800"/>
              <a:gd name="connsiteX32" fmla="*/ 0 w 4967686"/>
              <a:gd name="connsiteY32" fmla="*/ 2263354 h 3909800"/>
              <a:gd name="connsiteX33" fmla="*/ 0 w 4967686"/>
              <a:gd name="connsiteY33" fmla="*/ 1653990 h 3909800"/>
              <a:gd name="connsiteX34" fmla="*/ 0 w 4967686"/>
              <a:gd name="connsiteY34" fmla="*/ 1044625 h 3909800"/>
              <a:gd name="connsiteX35" fmla="*/ 0 w 4967686"/>
              <a:gd name="connsiteY35" fmla="*/ 0 h 39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67686" h="3909800" extrusionOk="0">
                <a:moveTo>
                  <a:pt x="0" y="0"/>
                </a:moveTo>
                <a:cubicBezTo>
                  <a:pt x="214518" y="-24460"/>
                  <a:pt x="360386" y="19280"/>
                  <a:pt x="452611" y="0"/>
                </a:cubicBezTo>
                <a:cubicBezTo>
                  <a:pt x="544836" y="-19280"/>
                  <a:pt x="765897" y="36548"/>
                  <a:pt x="954900" y="0"/>
                </a:cubicBezTo>
                <a:cubicBezTo>
                  <a:pt x="1143903" y="-36548"/>
                  <a:pt x="1280062" y="44787"/>
                  <a:pt x="1506865" y="0"/>
                </a:cubicBezTo>
                <a:cubicBezTo>
                  <a:pt x="1733668" y="-44787"/>
                  <a:pt x="1750771" y="2692"/>
                  <a:pt x="1959476" y="0"/>
                </a:cubicBezTo>
                <a:cubicBezTo>
                  <a:pt x="2168181" y="-2692"/>
                  <a:pt x="2274368" y="31734"/>
                  <a:pt x="2362411" y="0"/>
                </a:cubicBezTo>
                <a:cubicBezTo>
                  <a:pt x="2450455" y="-31734"/>
                  <a:pt x="2679175" y="2015"/>
                  <a:pt x="2964053" y="0"/>
                </a:cubicBezTo>
                <a:cubicBezTo>
                  <a:pt x="3248931" y="-2015"/>
                  <a:pt x="3173448" y="45626"/>
                  <a:pt x="3366987" y="0"/>
                </a:cubicBezTo>
                <a:cubicBezTo>
                  <a:pt x="3560526" y="-45626"/>
                  <a:pt x="3640173" y="28170"/>
                  <a:pt x="3769922" y="0"/>
                </a:cubicBezTo>
                <a:cubicBezTo>
                  <a:pt x="3899672" y="-28170"/>
                  <a:pt x="4164591" y="33346"/>
                  <a:pt x="4321887" y="0"/>
                </a:cubicBezTo>
                <a:cubicBezTo>
                  <a:pt x="4479183" y="-33346"/>
                  <a:pt x="4649097" y="36189"/>
                  <a:pt x="4967686" y="0"/>
                </a:cubicBezTo>
                <a:cubicBezTo>
                  <a:pt x="5013644" y="288012"/>
                  <a:pt x="4915687" y="507401"/>
                  <a:pt x="4967686" y="638382"/>
                </a:cubicBezTo>
                <a:cubicBezTo>
                  <a:pt x="5019685" y="769363"/>
                  <a:pt x="4946838" y="1034782"/>
                  <a:pt x="4967686" y="1218729"/>
                </a:cubicBezTo>
                <a:cubicBezTo>
                  <a:pt x="4988534" y="1402676"/>
                  <a:pt x="4962719" y="1499841"/>
                  <a:pt x="4967686" y="1741042"/>
                </a:cubicBezTo>
                <a:cubicBezTo>
                  <a:pt x="4972653" y="1982243"/>
                  <a:pt x="4943906" y="2008252"/>
                  <a:pt x="4967686" y="2234337"/>
                </a:cubicBezTo>
                <a:cubicBezTo>
                  <a:pt x="4991466" y="2460422"/>
                  <a:pt x="4913761" y="2651021"/>
                  <a:pt x="4967686" y="2901736"/>
                </a:cubicBezTo>
                <a:cubicBezTo>
                  <a:pt x="4711525" y="2935596"/>
                  <a:pt x="4555466" y="2853199"/>
                  <a:pt x="4445548" y="2901736"/>
                </a:cubicBezTo>
                <a:cubicBezTo>
                  <a:pt x="4335630" y="2950273"/>
                  <a:pt x="4067577" y="2867181"/>
                  <a:pt x="3966922" y="2901736"/>
                </a:cubicBezTo>
                <a:cubicBezTo>
                  <a:pt x="3866267" y="2936291"/>
                  <a:pt x="3640037" y="2863234"/>
                  <a:pt x="3401272" y="2901736"/>
                </a:cubicBezTo>
                <a:cubicBezTo>
                  <a:pt x="3162507" y="2940238"/>
                  <a:pt x="3077657" y="2841315"/>
                  <a:pt x="2792111" y="2901736"/>
                </a:cubicBezTo>
                <a:cubicBezTo>
                  <a:pt x="2824149" y="3080267"/>
                  <a:pt x="2758672" y="3128892"/>
                  <a:pt x="2792111" y="3273206"/>
                </a:cubicBezTo>
                <a:cubicBezTo>
                  <a:pt x="2893652" y="3248677"/>
                  <a:pt x="2943566" y="3278373"/>
                  <a:pt x="3020189" y="3273206"/>
                </a:cubicBezTo>
                <a:cubicBezTo>
                  <a:pt x="2960300" y="3399341"/>
                  <a:pt x="2804782" y="3470961"/>
                  <a:pt x="2762743" y="3578771"/>
                </a:cubicBezTo>
                <a:cubicBezTo>
                  <a:pt x="2720704" y="3686581"/>
                  <a:pt x="2580078" y="3747963"/>
                  <a:pt x="2483843" y="3909800"/>
                </a:cubicBezTo>
                <a:cubicBezTo>
                  <a:pt x="2380370" y="3853044"/>
                  <a:pt x="2327607" y="3664445"/>
                  <a:pt x="2215670" y="3591503"/>
                </a:cubicBezTo>
                <a:cubicBezTo>
                  <a:pt x="2103733" y="3518561"/>
                  <a:pt x="2052775" y="3352009"/>
                  <a:pt x="1947497" y="3273206"/>
                </a:cubicBezTo>
                <a:cubicBezTo>
                  <a:pt x="2025695" y="3265804"/>
                  <a:pt x="2102245" y="3284170"/>
                  <a:pt x="2175575" y="3273206"/>
                </a:cubicBezTo>
                <a:cubicBezTo>
                  <a:pt x="2160219" y="3168173"/>
                  <a:pt x="2191489" y="3083232"/>
                  <a:pt x="2175575" y="2901736"/>
                </a:cubicBezTo>
                <a:cubicBezTo>
                  <a:pt x="1936335" y="2912680"/>
                  <a:pt x="1798826" y="2897882"/>
                  <a:pt x="1609926" y="2901736"/>
                </a:cubicBezTo>
                <a:cubicBezTo>
                  <a:pt x="1421026" y="2905590"/>
                  <a:pt x="1270992" y="2846020"/>
                  <a:pt x="1087788" y="2901736"/>
                </a:cubicBezTo>
                <a:cubicBezTo>
                  <a:pt x="904584" y="2957452"/>
                  <a:pt x="673127" y="2863653"/>
                  <a:pt x="543894" y="2901736"/>
                </a:cubicBezTo>
                <a:cubicBezTo>
                  <a:pt x="414661" y="2939819"/>
                  <a:pt x="118914" y="2849498"/>
                  <a:pt x="0" y="2901736"/>
                </a:cubicBezTo>
                <a:cubicBezTo>
                  <a:pt x="-58922" y="2589814"/>
                  <a:pt x="65068" y="2517510"/>
                  <a:pt x="0" y="2263354"/>
                </a:cubicBezTo>
                <a:cubicBezTo>
                  <a:pt x="-65068" y="2009198"/>
                  <a:pt x="47780" y="1834125"/>
                  <a:pt x="0" y="1653990"/>
                </a:cubicBezTo>
                <a:cubicBezTo>
                  <a:pt x="-47780" y="1473855"/>
                  <a:pt x="18887" y="1323167"/>
                  <a:pt x="0" y="1044625"/>
                </a:cubicBezTo>
                <a:cubicBezTo>
                  <a:pt x="-18887" y="766084"/>
                  <a:pt x="53741" y="347983"/>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4217"/>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631812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pic>
        <p:nvPicPr>
          <p:cNvPr id="5" name="Image 4">
            <a:extLst>
              <a:ext uri="{FF2B5EF4-FFF2-40B4-BE49-F238E27FC236}">
                <a16:creationId xmlns:a16="http://schemas.microsoft.com/office/drawing/2014/main" id="{613FFAEB-5886-B1F4-3788-93172A0151A2}"/>
              </a:ext>
            </a:extLst>
          </p:cNvPr>
          <p:cNvPicPr>
            <a:picLocks noChangeAspect="1"/>
          </p:cNvPicPr>
          <p:nvPr/>
        </p:nvPicPr>
        <p:blipFill>
          <a:blip r:embed="rId4"/>
          <a:stretch>
            <a:fillRect/>
          </a:stretch>
        </p:blipFill>
        <p:spPr>
          <a:xfrm>
            <a:off x="5194866" y="364332"/>
            <a:ext cx="2364810" cy="5534018"/>
          </a:xfrm>
          <a:prstGeom prst="rect">
            <a:avLst/>
          </a:prstGeom>
          <a:ln>
            <a:solidFill>
              <a:srgbClr val="4D4D4D"/>
            </a:solidFill>
          </a:ln>
        </p:spPr>
      </p:pic>
      <p:grpSp>
        <p:nvGrpSpPr>
          <p:cNvPr id="33" name="Groupe 32">
            <a:extLst>
              <a:ext uri="{FF2B5EF4-FFF2-40B4-BE49-F238E27FC236}">
                <a16:creationId xmlns:a16="http://schemas.microsoft.com/office/drawing/2014/main" id="{2F2647B2-8842-5D4D-2243-4DF0935C242E}"/>
              </a:ext>
            </a:extLst>
          </p:cNvPr>
          <p:cNvGrpSpPr/>
          <p:nvPr/>
        </p:nvGrpSpPr>
        <p:grpSpPr>
          <a:xfrm>
            <a:off x="2679829" y="1125110"/>
            <a:ext cx="2268000" cy="1826507"/>
            <a:chOff x="-5617" y="6343101"/>
            <a:chExt cx="2268000" cy="1826507"/>
          </a:xfrm>
        </p:grpSpPr>
        <p:pic>
          <p:nvPicPr>
            <p:cNvPr id="34" name="Image 33" descr="Une image contenant papier, Produit en papier, lettre, Papier couché&#10;&#10;Description générée automatiquement">
              <a:extLst>
                <a:ext uri="{FF2B5EF4-FFF2-40B4-BE49-F238E27FC236}">
                  <a16:creationId xmlns:a16="http://schemas.microsoft.com/office/drawing/2014/main" id="{CDCB4372-6567-D35F-9747-E818F807CE0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70" y="6343101"/>
              <a:ext cx="2253713" cy="1527570"/>
            </a:xfrm>
            <a:prstGeom prst="rect">
              <a:avLst/>
            </a:prstGeom>
            <a:ln>
              <a:solidFill>
                <a:srgbClr val="4D4D4D"/>
              </a:solidFill>
            </a:ln>
          </p:spPr>
        </p:pic>
        <p:sp>
          <p:nvSpPr>
            <p:cNvPr id="35" name="ZoneTexte 34">
              <a:extLst>
                <a:ext uri="{FF2B5EF4-FFF2-40B4-BE49-F238E27FC236}">
                  <a16:creationId xmlns:a16="http://schemas.microsoft.com/office/drawing/2014/main" id="{2A8B0295-89EF-F27C-CD66-FA8560A2CAAE}"/>
                </a:ext>
              </a:extLst>
            </p:cNvPr>
            <p:cNvSpPr txBox="1"/>
            <p:nvPr/>
          </p:nvSpPr>
          <p:spPr>
            <a:xfrm>
              <a:off x="-5617" y="7834260"/>
              <a:ext cx="2268000"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Moquettes</a:t>
              </a:r>
            </a:p>
          </p:txBody>
        </p:sp>
      </p:grpSp>
      <p:grpSp>
        <p:nvGrpSpPr>
          <p:cNvPr id="36" name="Groupe 35">
            <a:extLst>
              <a:ext uri="{FF2B5EF4-FFF2-40B4-BE49-F238E27FC236}">
                <a16:creationId xmlns:a16="http://schemas.microsoft.com/office/drawing/2014/main" id="{3968A6D4-5EE0-5030-3264-9AEC2A4BB6DF}"/>
              </a:ext>
            </a:extLst>
          </p:cNvPr>
          <p:cNvGrpSpPr/>
          <p:nvPr/>
        </p:nvGrpSpPr>
        <p:grpSpPr>
          <a:xfrm>
            <a:off x="195283" y="1130218"/>
            <a:ext cx="2287935" cy="1831012"/>
            <a:chOff x="2692917" y="6346681"/>
            <a:chExt cx="2287935" cy="1831012"/>
          </a:xfrm>
        </p:grpSpPr>
        <p:pic>
          <p:nvPicPr>
            <p:cNvPr id="37" name="Image 36">
              <a:extLst>
                <a:ext uri="{FF2B5EF4-FFF2-40B4-BE49-F238E27FC236}">
                  <a16:creationId xmlns:a16="http://schemas.microsoft.com/office/drawing/2014/main" id="{6098AC69-3F80-862A-DF3C-5ED8CF501FC0}"/>
                </a:ext>
              </a:extLst>
            </p:cNvPr>
            <p:cNvPicPr>
              <a:picLocks noChangeAspect="1"/>
            </p:cNvPicPr>
            <p:nvPr/>
          </p:nvPicPr>
          <p:blipFill>
            <a:blip r:embed="rId6"/>
            <a:stretch>
              <a:fillRect/>
            </a:stretch>
          </p:blipFill>
          <p:spPr>
            <a:xfrm>
              <a:off x="2697908" y="6346681"/>
              <a:ext cx="2268000" cy="1751834"/>
            </a:xfrm>
            <a:prstGeom prst="rect">
              <a:avLst/>
            </a:prstGeom>
            <a:ln>
              <a:solidFill>
                <a:srgbClr val="4D4D4D"/>
              </a:solidFill>
            </a:ln>
          </p:spPr>
        </p:pic>
        <p:sp>
          <p:nvSpPr>
            <p:cNvPr id="39" name="ZoneTexte 38">
              <a:extLst>
                <a:ext uri="{FF2B5EF4-FFF2-40B4-BE49-F238E27FC236}">
                  <a16:creationId xmlns:a16="http://schemas.microsoft.com/office/drawing/2014/main" id="{3224814E-4CA6-8EB3-557B-C85F7FD02E03}"/>
                </a:ext>
              </a:extLst>
            </p:cNvPr>
            <p:cNvSpPr txBox="1"/>
            <p:nvPr/>
          </p:nvSpPr>
          <p:spPr>
            <a:xfrm>
              <a:off x="2692917" y="7869916"/>
              <a:ext cx="2287935" cy="307777"/>
            </a:xfrm>
            <a:prstGeom prst="rect">
              <a:avLst/>
            </a:prstGeom>
            <a:solidFill>
              <a:schemeClr val="bg1"/>
            </a:solidFill>
            <a:ln>
              <a:solidFill>
                <a:srgbClr val="4D4D4D"/>
              </a:solidFill>
            </a:ln>
          </p:spPr>
          <p:txBody>
            <a:bodyPr wrap="square" rtlCol="0">
              <a:spAutoFit/>
            </a:bodyPr>
            <a:lstStyle/>
            <a:p>
              <a:pPr algn="ctr"/>
              <a:r>
                <a:rPr lang="fr-FR" sz="1400" b="1" dirty="0">
                  <a:solidFill>
                    <a:srgbClr val="4D4D4D"/>
                  </a:solidFill>
                </a:rPr>
                <a:t>Membrane bitumineuse</a:t>
              </a:r>
            </a:p>
          </p:txBody>
        </p:sp>
      </p:grpSp>
      <p:grpSp>
        <p:nvGrpSpPr>
          <p:cNvPr id="78" name="Groupe 77">
            <a:extLst>
              <a:ext uri="{FF2B5EF4-FFF2-40B4-BE49-F238E27FC236}">
                <a16:creationId xmlns:a16="http://schemas.microsoft.com/office/drawing/2014/main" id="{096ECD3B-C284-BB71-6C09-1961D597CF7C}"/>
              </a:ext>
            </a:extLst>
          </p:cNvPr>
          <p:cNvGrpSpPr/>
          <p:nvPr/>
        </p:nvGrpSpPr>
        <p:grpSpPr>
          <a:xfrm>
            <a:off x="2679829" y="3546576"/>
            <a:ext cx="2267998" cy="1819771"/>
            <a:chOff x="5295592" y="6348875"/>
            <a:chExt cx="2267998" cy="1819771"/>
          </a:xfrm>
        </p:grpSpPr>
        <p:pic>
          <p:nvPicPr>
            <p:cNvPr id="79" name="Image 78" descr="Une image contenant statue, snowboard, chaussures, plein air&#10;&#10;Description générée automatiquement">
              <a:extLst>
                <a:ext uri="{FF2B5EF4-FFF2-40B4-BE49-F238E27FC236}">
                  <a16:creationId xmlns:a16="http://schemas.microsoft.com/office/drawing/2014/main" id="{66672E9F-95E0-341C-995B-A01DE82B57B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16200000">
              <a:off x="5634941" y="6017622"/>
              <a:ext cx="1582014" cy="2244519"/>
            </a:xfrm>
            <a:prstGeom prst="rect">
              <a:avLst/>
            </a:prstGeom>
            <a:ln>
              <a:solidFill>
                <a:srgbClr val="4D4D4D"/>
              </a:solidFill>
            </a:ln>
          </p:spPr>
        </p:pic>
        <p:sp>
          <p:nvSpPr>
            <p:cNvPr id="80" name="ZoneTexte 79">
              <a:extLst>
                <a:ext uri="{FF2B5EF4-FFF2-40B4-BE49-F238E27FC236}">
                  <a16:creationId xmlns:a16="http://schemas.microsoft.com/office/drawing/2014/main" id="{B49F6AE9-51E8-0D58-8F63-3E2B045465D7}"/>
                </a:ext>
              </a:extLst>
            </p:cNvPr>
            <p:cNvSpPr txBox="1"/>
            <p:nvPr/>
          </p:nvSpPr>
          <p:spPr>
            <a:xfrm>
              <a:off x="5295592" y="7830092"/>
              <a:ext cx="2267998"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Polystyrène expansé</a:t>
              </a:r>
            </a:p>
          </p:txBody>
        </p:sp>
      </p:grpSp>
      <p:grpSp>
        <p:nvGrpSpPr>
          <p:cNvPr id="40" name="Groupe 39">
            <a:extLst>
              <a:ext uri="{FF2B5EF4-FFF2-40B4-BE49-F238E27FC236}">
                <a16:creationId xmlns:a16="http://schemas.microsoft.com/office/drawing/2014/main" id="{E34BDF3F-5D94-66F2-9106-4402CC6E9A01}"/>
              </a:ext>
            </a:extLst>
          </p:cNvPr>
          <p:cNvGrpSpPr/>
          <p:nvPr/>
        </p:nvGrpSpPr>
        <p:grpSpPr>
          <a:xfrm>
            <a:off x="169706" y="3558905"/>
            <a:ext cx="2271770" cy="1829150"/>
            <a:chOff x="256948" y="2824855"/>
            <a:chExt cx="2271770" cy="1829150"/>
          </a:xfrm>
        </p:grpSpPr>
        <p:pic>
          <p:nvPicPr>
            <p:cNvPr id="18" name="Image 17" descr="Une image contenant pâte, nourriture, intérieur&#10;&#10;Description générée automatiquement">
              <a:extLst>
                <a:ext uri="{FF2B5EF4-FFF2-40B4-BE49-F238E27FC236}">
                  <a16:creationId xmlns:a16="http://schemas.microsoft.com/office/drawing/2014/main" id="{7351AAA2-DFD2-8BB4-BAA5-D3CB31E28B6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56948" y="2824855"/>
              <a:ext cx="2271770" cy="1491974"/>
            </a:xfrm>
            <a:prstGeom prst="rect">
              <a:avLst/>
            </a:prstGeom>
            <a:ln>
              <a:solidFill>
                <a:srgbClr val="4D4D4D"/>
              </a:solidFill>
            </a:ln>
          </p:spPr>
        </p:pic>
        <p:sp>
          <p:nvSpPr>
            <p:cNvPr id="19" name="ZoneTexte 18">
              <a:extLst>
                <a:ext uri="{FF2B5EF4-FFF2-40B4-BE49-F238E27FC236}">
                  <a16:creationId xmlns:a16="http://schemas.microsoft.com/office/drawing/2014/main" id="{2A7771EF-3D6F-EBED-F315-CA3D3CA5FA32}"/>
                </a:ext>
              </a:extLst>
            </p:cNvPr>
            <p:cNvSpPr txBox="1"/>
            <p:nvPr/>
          </p:nvSpPr>
          <p:spPr>
            <a:xfrm>
              <a:off x="256948" y="4315451"/>
              <a:ext cx="226799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Mousses PU</a:t>
              </a:r>
            </a:p>
          </p:txBody>
        </p:sp>
      </p:grpSp>
      <p:sp>
        <p:nvSpPr>
          <p:cNvPr id="50" name="Légende : flèche vers le bas 49">
            <a:extLst>
              <a:ext uri="{FF2B5EF4-FFF2-40B4-BE49-F238E27FC236}">
                <a16:creationId xmlns:a16="http://schemas.microsoft.com/office/drawing/2014/main" id="{D4BEAEDD-40EC-1D0B-5DAF-D2259A923452}"/>
              </a:ext>
            </a:extLst>
          </p:cNvPr>
          <p:cNvSpPr/>
          <p:nvPr/>
        </p:nvSpPr>
        <p:spPr>
          <a:xfrm>
            <a:off x="75802" y="955533"/>
            <a:ext cx="4967686" cy="5768905"/>
          </a:xfrm>
          <a:custGeom>
            <a:avLst/>
            <a:gdLst>
              <a:gd name="connsiteX0" fmla="*/ 0 w 4967686"/>
              <a:gd name="connsiteY0" fmla="*/ 0 h 5768905"/>
              <a:gd name="connsiteX1" fmla="*/ 452611 w 4967686"/>
              <a:gd name="connsiteY1" fmla="*/ 0 h 5768905"/>
              <a:gd name="connsiteX2" fmla="*/ 954900 w 4967686"/>
              <a:gd name="connsiteY2" fmla="*/ 0 h 5768905"/>
              <a:gd name="connsiteX3" fmla="*/ 1506865 w 4967686"/>
              <a:gd name="connsiteY3" fmla="*/ 0 h 5768905"/>
              <a:gd name="connsiteX4" fmla="*/ 1959476 w 4967686"/>
              <a:gd name="connsiteY4" fmla="*/ 0 h 5768905"/>
              <a:gd name="connsiteX5" fmla="*/ 2362411 w 4967686"/>
              <a:gd name="connsiteY5" fmla="*/ 0 h 5768905"/>
              <a:gd name="connsiteX6" fmla="*/ 2964053 w 4967686"/>
              <a:gd name="connsiteY6" fmla="*/ 0 h 5768905"/>
              <a:gd name="connsiteX7" fmla="*/ 3366987 w 4967686"/>
              <a:gd name="connsiteY7" fmla="*/ 0 h 5768905"/>
              <a:gd name="connsiteX8" fmla="*/ 3769922 w 4967686"/>
              <a:gd name="connsiteY8" fmla="*/ 0 h 5768905"/>
              <a:gd name="connsiteX9" fmla="*/ 4321887 w 4967686"/>
              <a:gd name="connsiteY9" fmla="*/ 0 h 5768905"/>
              <a:gd name="connsiteX10" fmla="*/ 4967686 w 4967686"/>
              <a:gd name="connsiteY10" fmla="*/ 0 h 5768905"/>
              <a:gd name="connsiteX11" fmla="*/ 4967686 w 4967686"/>
              <a:gd name="connsiteY11" fmla="*/ 672782 h 5768905"/>
              <a:gd name="connsiteX12" fmla="*/ 4967686 w 4967686"/>
              <a:gd name="connsiteY12" fmla="*/ 1252766 h 5768905"/>
              <a:gd name="connsiteX13" fmla="*/ 4967686 w 4967686"/>
              <a:gd name="connsiteY13" fmla="*/ 1739952 h 5768905"/>
              <a:gd name="connsiteX14" fmla="*/ 4967686 w 4967686"/>
              <a:gd name="connsiteY14" fmla="*/ 2180740 h 5768905"/>
              <a:gd name="connsiteX15" fmla="*/ 4967686 w 4967686"/>
              <a:gd name="connsiteY15" fmla="*/ 2760724 h 5768905"/>
              <a:gd name="connsiteX16" fmla="*/ 4967686 w 4967686"/>
              <a:gd name="connsiteY16" fmla="*/ 3294310 h 5768905"/>
              <a:gd name="connsiteX17" fmla="*/ 4967686 w 4967686"/>
              <a:gd name="connsiteY17" fmla="*/ 3781496 h 5768905"/>
              <a:gd name="connsiteX18" fmla="*/ 4967686 w 4967686"/>
              <a:gd name="connsiteY18" fmla="*/ 4639873 h 5768905"/>
              <a:gd name="connsiteX19" fmla="*/ 4507409 w 4967686"/>
              <a:gd name="connsiteY19" fmla="*/ 4639873 h 5768905"/>
              <a:gd name="connsiteX20" fmla="*/ 4005290 w 4967686"/>
              <a:gd name="connsiteY20" fmla="*/ 4639873 h 5768905"/>
              <a:gd name="connsiteX21" fmla="*/ 3482248 w 4967686"/>
              <a:gd name="connsiteY21" fmla="*/ 4639873 h 5768905"/>
              <a:gd name="connsiteX22" fmla="*/ 2875520 w 4967686"/>
              <a:gd name="connsiteY22" fmla="*/ 4639873 h 5768905"/>
              <a:gd name="connsiteX23" fmla="*/ 2875520 w 4967686"/>
              <a:gd name="connsiteY23" fmla="*/ 4960066 h 5768905"/>
              <a:gd name="connsiteX24" fmla="*/ 3165310 w 4967686"/>
              <a:gd name="connsiteY24" fmla="*/ 4960066 h 5768905"/>
              <a:gd name="connsiteX25" fmla="*/ 2810947 w 4967686"/>
              <a:gd name="connsiteY25" fmla="*/ 5380662 h 5768905"/>
              <a:gd name="connsiteX26" fmla="*/ 2483843 w 4967686"/>
              <a:gd name="connsiteY26" fmla="*/ 5768905 h 5768905"/>
              <a:gd name="connsiteX27" fmla="*/ 2163554 w 4967686"/>
              <a:gd name="connsiteY27" fmla="*/ 5388751 h 5768905"/>
              <a:gd name="connsiteX28" fmla="*/ 1802376 w 4967686"/>
              <a:gd name="connsiteY28" fmla="*/ 4960066 h 5768905"/>
              <a:gd name="connsiteX29" fmla="*/ 2092166 w 4967686"/>
              <a:gd name="connsiteY29" fmla="*/ 4960066 h 5768905"/>
              <a:gd name="connsiteX30" fmla="*/ 2092166 w 4967686"/>
              <a:gd name="connsiteY30" fmla="*/ 4639873 h 5768905"/>
              <a:gd name="connsiteX31" fmla="*/ 1548203 w 4967686"/>
              <a:gd name="connsiteY31" fmla="*/ 4639873 h 5768905"/>
              <a:gd name="connsiteX32" fmla="*/ 983318 w 4967686"/>
              <a:gd name="connsiteY32" fmla="*/ 4639873 h 5768905"/>
              <a:gd name="connsiteX33" fmla="*/ 481198 w 4967686"/>
              <a:gd name="connsiteY33" fmla="*/ 4639873 h 5768905"/>
              <a:gd name="connsiteX34" fmla="*/ 0 w 4967686"/>
              <a:gd name="connsiteY34" fmla="*/ 4639873 h 5768905"/>
              <a:gd name="connsiteX35" fmla="*/ 0 w 4967686"/>
              <a:gd name="connsiteY35" fmla="*/ 4199085 h 5768905"/>
              <a:gd name="connsiteX36" fmla="*/ 0 w 4967686"/>
              <a:gd name="connsiteY36" fmla="*/ 3665500 h 5768905"/>
              <a:gd name="connsiteX37" fmla="*/ 0 w 4967686"/>
              <a:gd name="connsiteY37" fmla="*/ 3224712 h 5768905"/>
              <a:gd name="connsiteX38" fmla="*/ 0 w 4967686"/>
              <a:gd name="connsiteY38" fmla="*/ 2691126 h 5768905"/>
              <a:gd name="connsiteX39" fmla="*/ 0 w 4967686"/>
              <a:gd name="connsiteY39" fmla="*/ 2157541 h 5768905"/>
              <a:gd name="connsiteX40" fmla="*/ 0 w 4967686"/>
              <a:gd name="connsiteY40" fmla="*/ 1716753 h 5768905"/>
              <a:gd name="connsiteX41" fmla="*/ 0 w 4967686"/>
              <a:gd name="connsiteY41" fmla="*/ 1183168 h 5768905"/>
              <a:gd name="connsiteX42" fmla="*/ 0 w 4967686"/>
              <a:gd name="connsiteY42" fmla="*/ 695981 h 5768905"/>
              <a:gd name="connsiteX43" fmla="*/ 0 w 4967686"/>
              <a:gd name="connsiteY43" fmla="*/ 0 h 576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67686" h="5768905" extrusionOk="0">
                <a:moveTo>
                  <a:pt x="0" y="0"/>
                </a:moveTo>
                <a:cubicBezTo>
                  <a:pt x="214518" y="-24460"/>
                  <a:pt x="360386" y="19280"/>
                  <a:pt x="452611" y="0"/>
                </a:cubicBezTo>
                <a:cubicBezTo>
                  <a:pt x="544836" y="-19280"/>
                  <a:pt x="765897" y="36548"/>
                  <a:pt x="954900" y="0"/>
                </a:cubicBezTo>
                <a:cubicBezTo>
                  <a:pt x="1143903" y="-36548"/>
                  <a:pt x="1280062" y="44787"/>
                  <a:pt x="1506865" y="0"/>
                </a:cubicBezTo>
                <a:cubicBezTo>
                  <a:pt x="1733668" y="-44787"/>
                  <a:pt x="1750771" y="2692"/>
                  <a:pt x="1959476" y="0"/>
                </a:cubicBezTo>
                <a:cubicBezTo>
                  <a:pt x="2168181" y="-2692"/>
                  <a:pt x="2274368" y="31734"/>
                  <a:pt x="2362411" y="0"/>
                </a:cubicBezTo>
                <a:cubicBezTo>
                  <a:pt x="2450455" y="-31734"/>
                  <a:pt x="2679175" y="2015"/>
                  <a:pt x="2964053" y="0"/>
                </a:cubicBezTo>
                <a:cubicBezTo>
                  <a:pt x="3248931" y="-2015"/>
                  <a:pt x="3173448" y="45626"/>
                  <a:pt x="3366987" y="0"/>
                </a:cubicBezTo>
                <a:cubicBezTo>
                  <a:pt x="3560526" y="-45626"/>
                  <a:pt x="3640173" y="28170"/>
                  <a:pt x="3769922" y="0"/>
                </a:cubicBezTo>
                <a:cubicBezTo>
                  <a:pt x="3899672" y="-28170"/>
                  <a:pt x="4164591" y="33346"/>
                  <a:pt x="4321887" y="0"/>
                </a:cubicBezTo>
                <a:cubicBezTo>
                  <a:pt x="4479183" y="-33346"/>
                  <a:pt x="4649097" y="36189"/>
                  <a:pt x="4967686" y="0"/>
                </a:cubicBezTo>
                <a:cubicBezTo>
                  <a:pt x="4990143" y="156246"/>
                  <a:pt x="4898518" y="514159"/>
                  <a:pt x="4967686" y="672782"/>
                </a:cubicBezTo>
                <a:cubicBezTo>
                  <a:pt x="5036854" y="831405"/>
                  <a:pt x="4935395" y="1062887"/>
                  <a:pt x="4967686" y="1252766"/>
                </a:cubicBezTo>
                <a:cubicBezTo>
                  <a:pt x="4999977" y="1442645"/>
                  <a:pt x="4928481" y="1535067"/>
                  <a:pt x="4967686" y="1739952"/>
                </a:cubicBezTo>
                <a:cubicBezTo>
                  <a:pt x="5006891" y="1944837"/>
                  <a:pt x="4926911" y="2007680"/>
                  <a:pt x="4967686" y="2180740"/>
                </a:cubicBezTo>
                <a:cubicBezTo>
                  <a:pt x="5008461" y="2353800"/>
                  <a:pt x="4951255" y="2630962"/>
                  <a:pt x="4967686" y="2760724"/>
                </a:cubicBezTo>
                <a:cubicBezTo>
                  <a:pt x="4984117" y="2890486"/>
                  <a:pt x="4940770" y="3034882"/>
                  <a:pt x="4967686" y="3294310"/>
                </a:cubicBezTo>
                <a:cubicBezTo>
                  <a:pt x="4994602" y="3553738"/>
                  <a:pt x="4939153" y="3583812"/>
                  <a:pt x="4967686" y="3781496"/>
                </a:cubicBezTo>
                <a:cubicBezTo>
                  <a:pt x="4996219" y="3979180"/>
                  <a:pt x="4867308" y="4275954"/>
                  <a:pt x="4967686" y="4639873"/>
                </a:cubicBezTo>
                <a:cubicBezTo>
                  <a:pt x="4850028" y="4644979"/>
                  <a:pt x="4669657" y="4613092"/>
                  <a:pt x="4507409" y="4639873"/>
                </a:cubicBezTo>
                <a:cubicBezTo>
                  <a:pt x="4345161" y="4666654"/>
                  <a:pt x="4170923" y="4637139"/>
                  <a:pt x="4005290" y="4639873"/>
                </a:cubicBezTo>
                <a:cubicBezTo>
                  <a:pt x="3839657" y="4642607"/>
                  <a:pt x="3724796" y="4628891"/>
                  <a:pt x="3482248" y="4639873"/>
                </a:cubicBezTo>
                <a:cubicBezTo>
                  <a:pt x="3239700" y="4650855"/>
                  <a:pt x="3004259" y="4578235"/>
                  <a:pt x="2875520" y="4639873"/>
                </a:cubicBezTo>
                <a:cubicBezTo>
                  <a:pt x="2876267" y="4706770"/>
                  <a:pt x="2839691" y="4867008"/>
                  <a:pt x="2875520" y="4960066"/>
                </a:cubicBezTo>
                <a:cubicBezTo>
                  <a:pt x="2994170" y="4940061"/>
                  <a:pt x="3080425" y="4960091"/>
                  <a:pt x="3165310" y="4960066"/>
                </a:cubicBezTo>
                <a:cubicBezTo>
                  <a:pt x="3042641" y="5202580"/>
                  <a:pt x="2845641" y="5253800"/>
                  <a:pt x="2810947" y="5380662"/>
                </a:cubicBezTo>
                <a:cubicBezTo>
                  <a:pt x="2776254" y="5507524"/>
                  <a:pt x="2583230" y="5645665"/>
                  <a:pt x="2483843" y="5768905"/>
                </a:cubicBezTo>
                <a:cubicBezTo>
                  <a:pt x="2311272" y="5628075"/>
                  <a:pt x="2319431" y="5557586"/>
                  <a:pt x="2163554" y="5388751"/>
                </a:cubicBezTo>
                <a:cubicBezTo>
                  <a:pt x="2007677" y="5219916"/>
                  <a:pt x="1930846" y="5074857"/>
                  <a:pt x="1802376" y="4960066"/>
                </a:cubicBezTo>
                <a:cubicBezTo>
                  <a:pt x="1887940" y="4953887"/>
                  <a:pt x="1960977" y="4973592"/>
                  <a:pt x="2092166" y="4960066"/>
                </a:cubicBezTo>
                <a:cubicBezTo>
                  <a:pt x="2086556" y="4844312"/>
                  <a:pt x="2110463" y="4774410"/>
                  <a:pt x="2092166" y="4639873"/>
                </a:cubicBezTo>
                <a:cubicBezTo>
                  <a:pt x="1892610" y="4645608"/>
                  <a:pt x="1744629" y="4576138"/>
                  <a:pt x="1548203" y="4639873"/>
                </a:cubicBezTo>
                <a:cubicBezTo>
                  <a:pt x="1351777" y="4703608"/>
                  <a:pt x="1157864" y="4633546"/>
                  <a:pt x="983318" y="4639873"/>
                </a:cubicBezTo>
                <a:cubicBezTo>
                  <a:pt x="808773" y="4646200"/>
                  <a:pt x="715967" y="4592639"/>
                  <a:pt x="481198" y="4639873"/>
                </a:cubicBezTo>
                <a:cubicBezTo>
                  <a:pt x="246429" y="4687107"/>
                  <a:pt x="111840" y="4605147"/>
                  <a:pt x="0" y="4639873"/>
                </a:cubicBezTo>
                <a:cubicBezTo>
                  <a:pt x="-48709" y="4469890"/>
                  <a:pt x="46010" y="4324450"/>
                  <a:pt x="0" y="4199085"/>
                </a:cubicBezTo>
                <a:cubicBezTo>
                  <a:pt x="-46010" y="4073720"/>
                  <a:pt x="19888" y="3919820"/>
                  <a:pt x="0" y="3665500"/>
                </a:cubicBezTo>
                <a:cubicBezTo>
                  <a:pt x="-19888" y="3411180"/>
                  <a:pt x="48169" y="3375985"/>
                  <a:pt x="0" y="3224712"/>
                </a:cubicBezTo>
                <a:cubicBezTo>
                  <a:pt x="-48169" y="3073439"/>
                  <a:pt x="48524" y="2886757"/>
                  <a:pt x="0" y="2691126"/>
                </a:cubicBezTo>
                <a:cubicBezTo>
                  <a:pt x="-48524" y="2495495"/>
                  <a:pt x="5177" y="2284970"/>
                  <a:pt x="0" y="2157541"/>
                </a:cubicBezTo>
                <a:cubicBezTo>
                  <a:pt x="-5177" y="2030113"/>
                  <a:pt x="15769" y="1860573"/>
                  <a:pt x="0" y="1716753"/>
                </a:cubicBezTo>
                <a:cubicBezTo>
                  <a:pt x="-15769" y="1572933"/>
                  <a:pt x="63672" y="1404984"/>
                  <a:pt x="0" y="1183168"/>
                </a:cubicBezTo>
                <a:cubicBezTo>
                  <a:pt x="-63672" y="961352"/>
                  <a:pt x="18122" y="902721"/>
                  <a:pt x="0" y="695981"/>
                </a:cubicBezTo>
                <a:cubicBezTo>
                  <a:pt x="-18122" y="489241"/>
                  <a:pt x="69094" y="327532"/>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80429"/>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4061608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pic>
        <p:nvPicPr>
          <p:cNvPr id="6" name="Image 5">
            <a:extLst>
              <a:ext uri="{FF2B5EF4-FFF2-40B4-BE49-F238E27FC236}">
                <a16:creationId xmlns:a16="http://schemas.microsoft.com/office/drawing/2014/main" id="{439EE2E2-5608-F356-8C8C-72220EDC9086}"/>
              </a:ext>
            </a:extLst>
          </p:cNvPr>
          <p:cNvPicPr>
            <a:picLocks noChangeAspect="1"/>
          </p:cNvPicPr>
          <p:nvPr/>
        </p:nvPicPr>
        <p:blipFill>
          <a:blip r:embed="rId4"/>
          <a:stretch>
            <a:fillRect/>
          </a:stretch>
        </p:blipFill>
        <p:spPr>
          <a:xfrm>
            <a:off x="5194865" y="354964"/>
            <a:ext cx="2381075" cy="5589258"/>
          </a:xfrm>
          <a:prstGeom prst="rect">
            <a:avLst/>
          </a:prstGeom>
          <a:ln>
            <a:solidFill>
              <a:srgbClr val="4D4D4D"/>
            </a:solidFill>
          </a:ln>
        </p:spPr>
      </p:pic>
      <p:grpSp>
        <p:nvGrpSpPr>
          <p:cNvPr id="20" name="Groupe 19">
            <a:extLst>
              <a:ext uri="{FF2B5EF4-FFF2-40B4-BE49-F238E27FC236}">
                <a16:creationId xmlns:a16="http://schemas.microsoft.com/office/drawing/2014/main" id="{A0FB1244-DA80-6D2C-C652-6CBE1ECF14E9}"/>
              </a:ext>
            </a:extLst>
          </p:cNvPr>
          <p:cNvGrpSpPr/>
          <p:nvPr/>
        </p:nvGrpSpPr>
        <p:grpSpPr>
          <a:xfrm>
            <a:off x="2662178" y="170679"/>
            <a:ext cx="2268000" cy="1833142"/>
            <a:chOff x="2697908" y="1828800"/>
            <a:chExt cx="2268000" cy="1833142"/>
          </a:xfrm>
        </p:grpSpPr>
        <p:pic>
          <p:nvPicPr>
            <p:cNvPr id="21" name="Image 20" descr="Une image contenant mur, intérieur, Sac plastique, Sac poubelle&#10;&#10;Description générée automatiquement">
              <a:extLst>
                <a:ext uri="{FF2B5EF4-FFF2-40B4-BE49-F238E27FC236}">
                  <a16:creationId xmlns:a16="http://schemas.microsoft.com/office/drawing/2014/main" id="{B913D5E2-4E4E-7E8F-2CC0-4F23DB5CCB0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01611" y="1828800"/>
              <a:ext cx="2264297" cy="1524383"/>
            </a:xfrm>
            <a:prstGeom prst="rect">
              <a:avLst/>
            </a:prstGeom>
            <a:ln>
              <a:solidFill>
                <a:srgbClr val="4D4D4D"/>
              </a:solidFill>
            </a:ln>
          </p:spPr>
        </p:pic>
        <p:sp>
          <p:nvSpPr>
            <p:cNvPr id="22" name="ZoneTexte 21">
              <a:extLst>
                <a:ext uri="{FF2B5EF4-FFF2-40B4-BE49-F238E27FC236}">
                  <a16:creationId xmlns:a16="http://schemas.microsoft.com/office/drawing/2014/main" id="{F4D9BE74-F7A7-217C-BE3D-9ACBB76A866B}"/>
                </a:ext>
              </a:extLst>
            </p:cNvPr>
            <p:cNvSpPr txBox="1"/>
            <p:nvPr/>
          </p:nvSpPr>
          <p:spPr>
            <a:xfrm>
              <a:off x="2697908" y="3353716"/>
              <a:ext cx="2268000" cy="308226"/>
            </a:xfrm>
            <a:prstGeom prst="rect">
              <a:avLst/>
            </a:prstGeom>
            <a:solidFill>
              <a:schemeClr val="bg1"/>
            </a:solidFill>
            <a:ln>
              <a:solidFill>
                <a:srgbClr val="4D4D4D"/>
              </a:solidFill>
            </a:ln>
          </p:spPr>
          <p:txBody>
            <a:bodyPr wrap="square" rtlCol="0">
              <a:spAutoFit/>
            </a:bodyPr>
            <a:lstStyle/>
            <a:p>
              <a:pPr algn="ctr"/>
              <a:r>
                <a:rPr lang="fr-FR" sz="1403" b="1" dirty="0">
                  <a:solidFill>
                    <a:srgbClr val="4D4D4D"/>
                  </a:solidFill>
                </a:rPr>
                <a:t>Déchets mélangés</a:t>
              </a:r>
            </a:p>
          </p:txBody>
        </p:sp>
      </p:grpSp>
      <p:grpSp>
        <p:nvGrpSpPr>
          <p:cNvPr id="23" name="Groupe 22">
            <a:extLst>
              <a:ext uri="{FF2B5EF4-FFF2-40B4-BE49-F238E27FC236}">
                <a16:creationId xmlns:a16="http://schemas.microsoft.com/office/drawing/2014/main" id="{B6324BC0-6974-0F77-6836-D62BB5CA6115}"/>
              </a:ext>
            </a:extLst>
          </p:cNvPr>
          <p:cNvGrpSpPr/>
          <p:nvPr/>
        </p:nvGrpSpPr>
        <p:grpSpPr>
          <a:xfrm>
            <a:off x="168237" y="157848"/>
            <a:ext cx="2279856" cy="1845973"/>
            <a:chOff x="2692917" y="3984271"/>
            <a:chExt cx="2279856" cy="1845973"/>
          </a:xfrm>
        </p:grpSpPr>
        <p:pic>
          <p:nvPicPr>
            <p:cNvPr id="24" name="Image 23" descr="Une image contenant tuyau, Pièce auto, sol, métal&#10;&#10;Description générée automatiquement">
              <a:extLst>
                <a:ext uri="{FF2B5EF4-FFF2-40B4-BE49-F238E27FC236}">
                  <a16:creationId xmlns:a16="http://schemas.microsoft.com/office/drawing/2014/main" id="{FEF79E1F-D55C-238D-AB45-2B6473586DA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701003" y="3984271"/>
              <a:ext cx="2271770" cy="1414049"/>
            </a:xfrm>
            <a:prstGeom prst="rect">
              <a:avLst/>
            </a:prstGeom>
            <a:ln>
              <a:solidFill>
                <a:srgbClr val="4D4D4D"/>
              </a:solidFill>
            </a:ln>
          </p:spPr>
        </p:pic>
        <p:sp>
          <p:nvSpPr>
            <p:cNvPr id="25" name="ZoneTexte 24">
              <a:extLst>
                <a:ext uri="{FF2B5EF4-FFF2-40B4-BE49-F238E27FC236}">
                  <a16:creationId xmlns:a16="http://schemas.microsoft.com/office/drawing/2014/main" id="{F413DAAB-72E9-1963-8A98-2E8F64E3C0BC}"/>
                </a:ext>
              </a:extLst>
            </p:cNvPr>
            <p:cNvSpPr txBox="1"/>
            <p:nvPr/>
          </p:nvSpPr>
          <p:spPr>
            <a:xfrm>
              <a:off x="2692917" y="5354589"/>
              <a:ext cx="2279856" cy="475655"/>
            </a:xfrm>
            <a:prstGeom prst="rect">
              <a:avLst/>
            </a:prstGeom>
            <a:solidFill>
              <a:schemeClr val="bg1"/>
            </a:solidFill>
            <a:ln>
              <a:solidFill>
                <a:srgbClr val="4D4D4D"/>
              </a:solidFill>
            </a:ln>
          </p:spPr>
          <p:txBody>
            <a:bodyPr wrap="square" rtlCol="0">
              <a:spAutoFit/>
            </a:bodyPr>
            <a:lstStyle/>
            <a:p>
              <a:pPr algn="ctr"/>
              <a:r>
                <a:rPr lang="fr-FR" sz="1400" b="1" dirty="0">
                  <a:solidFill>
                    <a:srgbClr val="4D4D4D"/>
                  </a:solidFill>
                </a:rPr>
                <a:t>Laine de verre avec aluminium</a:t>
              </a:r>
            </a:p>
          </p:txBody>
        </p:sp>
      </p:grpSp>
      <p:grpSp>
        <p:nvGrpSpPr>
          <p:cNvPr id="30" name="Groupe 29">
            <a:extLst>
              <a:ext uri="{FF2B5EF4-FFF2-40B4-BE49-F238E27FC236}">
                <a16:creationId xmlns:a16="http://schemas.microsoft.com/office/drawing/2014/main" id="{65F8C102-A520-1C96-4A1B-C152639B8308}"/>
              </a:ext>
            </a:extLst>
          </p:cNvPr>
          <p:cNvGrpSpPr/>
          <p:nvPr/>
        </p:nvGrpSpPr>
        <p:grpSpPr>
          <a:xfrm>
            <a:off x="1451330" y="4109025"/>
            <a:ext cx="2289382" cy="1837923"/>
            <a:chOff x="5276519" y="3974158"/>
            <a:chExt cx="2289382" cy="1837923"/>
          </a:xfrm>
        </p:grpSpPr>
        <p:pic>
          <p:nvPicPr>
            <p:cNvPr id="31" name="Image 30">
              <a:extLst>
                <a:ext uri="{FF2B5EF4-FFF2-40B4-BE49-F238E27FC236}">
                  <a16:creationId xmlns:a16="http://schemas.microsoft.com/office/drawing/2014/main" id="{02E90BC3-2DEA-400B-1E64-8AAE656A970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286543" y="3974158"/>
              <a:ext cx="2279358" cy="1591435"/>
            </a:xfrm>
            <a:prstGeom prst="rect">
              <a:avLst/>
            </a:prstGeom>
            <a:ln>
              <a:solidFill>
                <a:srgbClr val="4D4D4D"/>
              </a:solidFill>
            </a:ln>
          </p:spPr>
        </p:pic>
        <p:sp>
          <p:nvSpPr>
            <p:cNvPr id="32" name="ZoneTexte 31">
              <a:extLst>
                <a:ext uri="{FF2B5EF4-FFF2-40B4-BE49-F238E27FC236}">
                  <a16:creationId xmlns:a16="http://schemas.microsoft.com/office/drawing/2014/main" id="{21A823C4-D49B-354F-474B-F4DC282D968A}"/>
                </a:ext>
              </a:extLst>
            </p:cNvPr>
            <p:cNvSpPr txBox="1"/>
            <p:nvPr/>
          </p:nvSpPr>
          <p:spPr>
            <a:xfrm>
              <a:off x="5276519" y="5473527"/>
              <a:ext cx="2279857"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Lames en composite</a:t>
              </a:r>
            </a:p>
          </p:txBody>
        </p:sp>
      </p:grpSp>
      <p:grpSp>
        <p:nvGrpSpPr>
          <p:cNvPr id="102" name="Groupe 101">
            <a:extLst>
              <a:ext uri="{FF2B5EF4-FFF2-40B4-BE49-F238E27FC236}">
                <a16:creationId xmlns:a16="http://schemas.microsoft.com/office/drawing/2014/main" id="{112A7192-F813-63D3-2324-ACFBA626DCB7}"/>
              </a:ext>
            </a:extLst>
          </p:cNvPr>
          <p:cNvGrpSpPr/>
          <p:nvPr/>
        </p:nvGrpSpPr>
        <p:grpSpPr>
          <a:xfrm>
            <a:off x="2662178" y="2155472"/>
            <a:ext cx="2290017" cy="1840726"/>
            <a:chOff x="-9433" y="3973426"/>
            <a:chExt cx="2290017" cy="1840726"/>
          </a:xfrm>
        </p:grpSpPr>
        <p:pic>
          <p:nvPicPr>
            <p:cNvPr id="103" name="Image 102" descr="Une image contenant sol, Ferraille, plein air, sale&#10;&#10;Description générée automatiquement">
              <a:extLst>
                <a:ext uri="{FF2B5EF4-FFF2-40B4-BE49-F238E27FC236}">
                  <a16:creationId xmlns:a16="http://schemas.microsoft.com/office/drawing/2014/main" id="{179BE1E1-DBD7-6E70-7E04-05F522C3646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973426"/>
              <a:ext cx="2272962" cy="1736010"/>
            </a:xfrm>
            <a:prstGeom prst="rect">
              <a:avLst/>
            </a:prstGeom>
            <a:ln>
              <a:solidFill>
                <a:srgbClr val="4D4D4D"/>
              </a:solidFill>
            </a:ln>
          </p:spPr>
        </p:pic>
        <p:sp>
          <p:nvSpPr>
            <p:cNvPr id="104" name="ZoneTexte 103">
              <a:extLst>
                <a:ext uri="{FF2B5EF4-FFF2-40B4-BE49-F238E27FC236}">
                  <a16:creationId xmlns:a16="http://schemas.microsoft.com/office/drawing/2014/main" id="{55F62BE5-81DD-88BB-8A43-2533DBCEB5CC}"/>
                </a:ext>
              </a:extLst>
            </p:cNvPr>
            <p:cNvSpPr txBox="1"/>
            <p:nvPr/>
          </p:nvSpPr>
          <p:spPr>
            <a:xfrm>
              <a:off x="-9433" y="5478804"/>
              <a:ext cx="2290017"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Déchets mélangés</a:t>
              </a:r>
            </a:p>
          </p:txBody>
        </p:sp>
      </p:grpSp>
      <p:grpSp>
        <p:nvGrpSpPr>
          <p:cNvPr id="105" name="Groupe 104">
            <a:extLst>
              <a:ext uri="{FF2B5EF4-FFF2-40B4-BE49-F238E27FC236}">
                <a16:creationId xmlns:a16="http://schemas.microsoft.com/office/drawing/2014/main" id="{E61E1626-B021-38DC-009D-6EC6B8E8BB3D}"/>
              </a:ext>
            </a:extLst>
          </p:cNvPr>
          <p:cNvGrpSpPr/>
          <p:nvPr/>
        </p:nvGrpSpPr>
        <p:grpSpPr>
          <a:xfrm>
            <a:off x="160580" y="2155000"/>
            <a:ext cx="2287513" cy="1833562"/>
            <a:chOff x="2691888" y="6345047"/>
            <a:chExt cx="2287513" cy="1833562"/>
          </a:xfrm>
        </p:grpSpPr>
        <p:pic>
          <p:nvPicPr>
            <p:cNvPr id="106" name="Image 105" descr="Une image contenant Snack, Restauration rapide, nourriture, plein air&#10;&#10;Description générée automatiquement">
              <a:extLst>
                <a:ext uri="{FF2B5EF4-FFF2-40B4-BE49-F238E27FC236}">
                  <a16:creationId xmlns:a16="http://schemas.microsoft.com/office/drawing/2014/main" id="{3854F310-64B9-DB55-528C-E9BD1D47FBD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701609" y="6345047"/>
              <a:ext cx="2273510" cy="1511567"/>
            </a:xfrm>
            <a:prstGeom prst="rect">
              <a:avLst/>
            </a:prstGeom>
          </p:spPr>
        </p:pic>
        <p:sp>
          <p:nvSpPr>
            <p:cNvPr id="107" name="ZoneTexte 106">
              <a:extLst>
                <a:ext uri="{FF2B5EF4-FFF2-40B4-BE49-F238E27FC236}">
                  <a16:creationId xmlns:a16="http://schemas.microsoft.com/office/drawing/2014/main" id="{3127AD0C-9651-AAC5-1DD9-A0B64A3B5F2E}"/>
                </a:ext>
              </a:extLst>
            </p:cNvPr>
            <p:cNvSpPr txBox="1"/>
            <p:nvPr/>
          </p:nvSpPr>
          <p:spPr>
            <a:xfrm>
              <a:off x="2691888" y="7746195"/>
              <a:ext cx="2287513" cy="432414"/>
            </a:xfrm>
            <a:prstGeom prst="rect">
              <a:avLst/>
            </a:prstGeom>
            <a:solidFill>
              <a:schemeClr val="bg1"/>
            </a:solidFill>
            <a:ln>
              <a:solidFill>
                <a:srgbClr val="4D4D4D"/>
              </a:solidFill>
            </a:ln>
          </p:spPr>
          <p:txBody>
            <a:bodyPr wrap="square" rtlCol="0" anchor="ctr">
              <a:spAutoFit/>
            </a:bodyPr>
            <a:lstStyle/>
            <a:p>
              <a:pPr algn="ctr"/>
              <a:r>
                <a:rPr lang="fr-FR" sz="1400" b="1" dirty="0">
                  <a:solidFill>
                    <a:srgbClr val="4D4D4D"/>
                  </a:solidFill>
                </a:rPr>
                <a:t>Mélange de laines verre et roche</a:t>
              </a:r>
            </a:p>
          </p:txBody>
        </p:sp>
      </p:grpSp>
      <p:sp>
        <p:nvSpPr>
          <p:cNvPr id="5" name="Légende : flèche vers le bas 4">
            <a:extLst>
              <a:ext uri="{FF2B5EF4-FFF2-40B4-BE49-F238E27FC236}">
                <a16:creationId xmlns:a16="http://schemas.microsoft.com/office/drawing/2014/main" id="{1112C804-8673-26BA-7588-BF3726938662}"/>
              </a:ext>
            </a:extLst>
          </p:cNvPr>
          <p:cNvSpPr/>
          <p:nvPr/>
        </p:nvSpPr>
        <p:spPr>
          <a:xfrm>
            <a:off x="61515" y="91943"/>
            <a:ext cx="4996694" cy="7086725"/>
          </a:xfrm>
          <a:custGeom>
            <a:avLst/>
            <a:gdLst>
              <a:gd name="connsiteX0" fmla="*/ 0 w 4996694"/>
              <a:gd name="connsiteY0" fmla="*/ 0 h 7086725"/>
              <a:gd name="connsiteX1" fmla="*/ 455254 w 4996694"/>
              <a:gd name="connsiteY1" fmla="*/ 0 h 7086725"/>
              <a:gd name="connsiteX2" fmla="*/ 960476 w 4996694"/>
              <a:gd name="connsiteY2" fmla="*/ 0 h 7086725"/>
              <a:gd name="connsiteX3" fmla="*/ 1515664 w 4996694"/>
              <a:gd name="connsiteY3" fmla="*/ 0 h 7086725"/>
              <a:gd name="connsiteX4" fmla="*/ 1970918 w 4996694"/>
              <a:gd name="connsiteY4" fmla="*/ 0 h 7086725"/>
              <a:gd name="connsiteX5" fmla="*/ 2376206 w 4996694"/>
              <a:gd name="connsiteY5" fmla="*/ 0 h 7086725"/>
              <a:gd name="connsiteX6" fmla="*/ 2981361 w 4996694"/>
              <a:gd name="connsiteY6" fmla="*/ 0 h 7086725"/>
              <a:gd name="connsiteX7" fmla="*/ 3386648 w 4996694"/>
              <a:gd name="connsiteY7" fmla="*/ 0 h 7086725"/>
              <a:gd name="connsiteX8" fmla="*/ 3791936 w 4996694"/>
              <a:gd name="connsiteY8" fmla="*/ 0 h 7086725"/>
              <a:gd name="connsiteX9" fmla="*/ 4347124 w 4996694"/>
              <a:gd name="connsiteY9" fmla="*/ 0 h 7086725"/>
              <a:gd name="connsiteX10" fmla="*/ 4996694 w 4996694"/>
              <a:gd name="connsiteY10" fmla="*/ 0 h 7086725"/>
              <a:gd name="connsiteX11" fmla="*/ 4996694 w 4996694"/>
              <a:gd name="connsiteY11" fmla="*/ 719708 h 7086725"/>
              <a:gd name="connsiteX12" fmla="*/ 4996694 w 4996694"/>
              <a:gd name="connsiteY12" fmla="*/ 1319465 h 7086725"/>
              <a:gd name="connsiteX13" fmla="*/ 4996694 w 4996694"/>
              <a:gd name="connsiteY13" fmla="*/ 1799270 h 7086725"/>
              <a:gd name="connsiteX14" fmla="*/ 4996694 w 4996694"/>
              <a:gd name="connsiteY14" fmla="*/ 2219099 h 7086725"/>
              <a:gd name="connsiteX15" fmla="*/ 4996694 w 4996694"/>
              <a:gd name="connsiteY15" fmla="*/ 2818856 h 7086725"/>
              <a:gd name="connsiteX16" fmla="*/ 4996694 w 4996694"/>
              <a:gd name="connsiteY16" fmla="*/ 3358637 h 7086725"/>
              <a:gd name="connsiteX17" fmla="*/ 4996694 w 4996694"/>
              <a:gd name="connsiteY17" fmla="*/ 3838442 h 7086725"/>
              <a:gd name="connsiteX18" fmla="*/ 4996694 w 4996694"/>
              <a:gd name="connsiteY18" fmla="*/ 4498175 h 7086725"/>
              <a:gd name="connsiteX19" fmla="*/ 4996694 w 4996694"/>
              <a:gd name="connsiteY19" fmla="*/ 4918004 h 7086725"/>
              <a:gd name="connsiteX20" fmla="*/ 4996694 w 4996694"/>
              <a:gd name="connsiteY20" fmla="*/ 5997566 h 7086725"/>
              <a:gd name="connsiteX21" fmla="*/ 4512686 w 4996694"/>
              <a:gd name="connsiteY21" fmla="*/ 5997566 h 7086725"/>
              <a:gd name="connsiteX22" fmla="*/ 3944503 w 4996694"/>
              <a:gd name="connsiteY22" fmla="*/ 5997566 h 7086725"/>
              <a:gd name="connsiteX23" fmla="*/ 3460494 w 4996694"/>
              <a:gd name="connsiteY23" fmla="*/ 5997566 h 7086725"/>
              <a:gd name="connsiteX24" fmla="*/ 2892311 w 4996694"/>
              <a:gd name="connsiteY24" fmla="*/ 5997566 h 7086725"/>
              <a:gd name="connsiteX25" fmla="*/ 2892311 w 4996694"/>
              <a:gd name="connsiteY25" fmla="*/ 6273163 h 7086725"/>
              <a:gd name="connsiteX26" fmla="*/ 3183793 w 4996694"/>
              <a:gd name="connsiteY26" fmla="*/ 6273163 h 7086725"/>
              <a:gd name="connsiteX27" fmla="*/ 2834216 w 4996694"/>
              <a:gd name="connsiteY27" fmla="*/ 6688080 h 7086725"/>
              <a:gd name="connsiteX28" fmla="*/ 2498347 w 4996694"/>
              <a:gd name="connsiteY28" fmla="*/ 7086725 h 7086725"/>
              <a:gd name="connsiteX29" fmla="*/ 2162478 w 4996694"/>
              <a:gd name="connsiteY29" fmla="*/ 6688080 h 7086725"/>
              <a:gd name="connsiteX30" fmla="*/ 1812901 w 4996694"/>
              <a:gd name="connsiteY30" fmla="*/ 6273163 h 7086725"/>
              <a:gd name="connsiteX31" fmla="*/ 2104383 w 4996694"/>
              <a:gd name="connsiteY31" fmla="*/ 6273163 h 7086725"/>
              <a:gd name="connsiteX32" fmla="*/ 2104383 w 4996694"/>
              <a:gd name="connsiteY32" fmla="*/ 5997566 h 7086725"/>
              <a:gd name="connsiteX33" fmla="*/ 1599331 w 4996694"/>
              <a:gd name="connsiteY33" fmla="*/ 5997566 h 7086725"/>
              <a:gd name="connsiteX34" fmla="*/ 1052192 w 4996694"/>
              <a:gd name="connsiteY34" fmla="*/ 5997566 h 7086725"/>
              <a:gd name="connsiteX35" fmla="*/ 589227 w 4996694"/>
              <a:gd name="connsiteY35" fmla="*/ 5997566 h 7086725"/>
              <a:gd name="connsiteX36" fmla="*/ 0 w 4996694"/>
              <a:gd name="connsiteY36" fmla="*/ 5997566 h 7086725"/>
              <a:gd name="connsiteX37" fmla="*/ 0 w 4996694"/>
              <a:gd name="connsiteY37" fmla="*/ 5277858 h 7086725"/>
              <a:gd name="connsiteX38" fmla="*/ 0 w 4996694"/>
              <a:gd name="connsiteY38" fmla="*/ 4738077 h 7086725"/>
              <a:gd name="connsiteX39" fmla="*/ 0 w 4996694"/>
              <a:gd name="connsiteY39" fmla="*/ 4198296 h 7086725"/>
              <a:gd name="connsiteX40" fmla="*/ 0 w 4996694"/>
              <a:gd name="connsiteY40" fmla="*/ 3778467 h 7086725"/>
              <a:gd name="connsiteX41" fmla="*/ 0 w 4996694"/>
              <a:gd name="connsiteY41" fmla="*/ 3238686 h 7086725"/>
              <a:gd name="connsiteX42" fmla="*/ 0 w 4996694"/>
              <a:gd name="connsiteY42" fmla="*/ 2758880 h 7086725"/>
              <a:gd name="connsiteX43" fmla="*/ 0 w 4996694"/>
              <a:gd name="connsiteY43" fmla="*/ 2339051 h 7086725"/>
              <a:gd name="connsiteX44" fmla="*/ 0 w 4996694"/>
              <a:gd name="connsiteY44" fmla="*/ 1919221 h 7086725"/>
              <a:gd name="connsiteX45" fmla="*/ 0 w 4996694"/>
              <a:gd name="connsiteY45" fmla="*/ 1199513 h 7086725"/>
              <a:gd name="connsiteX46" fmla="*/ 0 w 4996694"/>
              <a:gd name="connsiteY46" fmla="*/ 779684 h 7086725"/>
              <a:gd name="connsiteX47" fmla="*/ 0 w 4996694"/>
              <a:gd name="connsiteY47" fmla="*/ 0 h 70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96694" h="7086725" extrusionOk="0">
                <a:moveTo>
                  <a:pt x="0" y="0"/>
                </a:moveTo>
                <a:cubicBezTo>
                  <a:pt x="150823" y="-11697"/>
                  <a:pt x="357946" y="34090"/>
                  <a:pt x="455254" y="0"/>
                </a:cubicBezTo>
                <a:cubicBezTo>
                  <a:pt x="552562" y="-34090"/>
                  <a:pt x="750162" y="27839"/>
                  <a:pt x="960476" y="0"/>
                </a:cubicBezTo>
                <a:cubicBezTo>
                  <a:pt x="1170790" y="-27839"/>
                  <a:pt x="1366667" y="45580"/>
                  <a:pt x="1515664" y="0"/>
                </a:cubicBezTo>
                <a:cubicBezTo>
                  <a:pt x="1664661" y="-45580"/>
                  <a:pt x="1771817" y="25389"/>
                  <a:pt x="1970918" y="0"/>
                </a:cubicBezTo>
                <a:cubicBezTo>
                  <a:pt x="2170019" y="-25389"/>
                  <a:pt x="2176498" y="24350"/>
                  <a:pt x="2376206" y="0"/>
                </a:cubicBezTo>
                <a:cubicBezTo>
                  <a:pt x="2575914" y="-24350"/>
                  <a:pt x="2687748" y="48103"/>
                  <a:pt x="2981361" y="0"/>
                </a:cubicBezTo>
                <a:cubicBezTo>
                  <a:pt x="3274974" y="-48103"/>
                  <a:pt x="3218083" y="22095"/>
                  <a:pt x="3386648" y="0"/>
                </a:cubicBezTo>
                <a:cubicBezTo>
                  <a:pt x="3555213" y="-22095"/>
                  <a:pt x="3600780" y="33784"/>
                  <a:pt x="3791936" y="0"/>
                </a:cubicBezTo>
                <a:cubicBezTo>
                  <a:pt x="3983092" y="-33784"/>
                  <a:pt x="4075365" y="49772"/>
                  <a:pt x="4347124" y="0"/>
                </a:cubicBezTo>
                <a:cubicBezTo>
                  <a:pt x="4618883" y="-49772"/>
                  <a:pt x="4741880" y="1765"/>
                  <a:pt x="4996694" y="0"/>
                </a:cubicBezTo>
                <a:cubicBezTo>
                  <a:pt x="5036470" y="269239"/>
                  <a:pt x="4977251" y="405846"/>
                  <a:pt x="4996694" y="719708"/>
                </a:cubicBezTo>
                <a:cubicBezTo>
                  <a:pt x="5016137" y="1033570"/>
                  <a:pt x="4948754" y="1183016"/>
                  <a:pt x="4996694" y="1319465"/>
                </a:cubicBezTo>
                <a:cubicBezTo>
                  <a:pt x="5044634" y="1455914"/>
                  <a:pt x="4942697" y="1684299"/>
                  <a:pt x="4996694" y="1799270"/>
                </a:cubicBezTo>
                <a:cubicBezTo>
                  <a:pt x="5050691" y="1914241"/>
                  <a:pt x="4951890" y="2094106"/>
                  <a:pt x="4996694" y="2219099"/>
                </a:cubicBezTo>
                <a:cubicBezTo>
                  <a:pt x="5041498" y="2344092"/>
                  <a:pt x="4985523" y="2684339"/>
                  <a:pt x="4996694" y="2818856"/>
                </a:cubicBezTo>
                <a:cubicBezTo>
                  <a:pt x="5007865" y="2953373"/>
                  <a:pt x="4955512" y="3124079"/>
                  <a:pt x="4996694" y="3358637"/>
                </a:cubicBezTo>
                <a:cubicBezTo>
                  <a:pt x="5037876" y="3593195"/>
                  <a:pt x="4947189" y="3629577"/>
                  <a:pt x="4996694" y="3838442"/>
                </a:cubicBezTo>
                <a:cubicBezTo>
                  <a:pt x="5046199" y="4047308"/>
                  <a:pt x="4933077" y="4268215"/>
                  <a:pt x="4996694" y="4498175"/>
                </a:cubicBezTo>
                <a:cubicBezTo>
                  <a:pt x="5060311" y="4728135"/>
                  <a:pt x="4992855" y="4723707"/>
                  <a:pt x="4996694" y="4918004"/>
                </a:cubicBezTo>
                <a:cubicBezTo>
                  <a:pt x="5000533" y="5112301"/>
                  <a:pt x="4924373" y="5644862"/>
                  <a:pt x="4996694" y="5997566"/>
                </a:cubicBezTo>
                <a:cubicBezTo>
                  <a:pt x="4848953" y="6044238"/>
                  <a:pt x="4691532" y="5988597"/>
                  <a:pt x="4512686" y="5997566"/>
                </a:cubicBezTo>
                <a:cubicBezTo>
                  <a:pt x="4333840" y="6006535"/>
                  <a:pt x="4084467" y="5960615"/>
                  <a:pt x="3944503" y="5997566"/>
                </a:cubicBezTo>
                <a:cubicBezTo>
                  <a:pt x="3804539" y="6034517"/>
                  <a:pt x="3632749" y="5985787"/>
                  <a:pt x="3460494" y="5997566"/>
                </a:cubicBezTo>
                <a:cubicBezTo>
                  <a:pt x="3288239" y="6009345"/>
                  <a:pt x="3105529" y="5959572"/>
                  <a:pt x="2892311" y="5997566"/>
                </a:cubicBezTo>
                <a:cubicBezTo>
                  <a:pt x="2900938" y="6104822"/>
                  <a:pt x="2885563" y="6208876"/>
                  <a:pt x="2892311" y="6273163"/>
                </a:cubicBezTo>
                <a:cubicBezTo>
                  <a:pt x="2957709" y="6254016"/>
                  <a:pt x="3070131" y="6283062"/>
                  <a:pt x="3183793" y="6273163"/>
                </a:cubicBezTo>
                <a:cubicBezTo>
                  <a:pt x="3094637" y="6392361"/>
                  <a:pt x="2963751" y="6502130"/>
                  <a:pt x="2834216" y="6688080"/>
                </a:cubicBezTo>
                <a:cubicBezTo>
                  <a:pt x="2704680" y="6874030"/>
                  <a:pt x="2556443" y="6993995"/>
                  <a:pt x="2498347" y="7086725"/>
                </a:cubicBezTo>
                <a:cubicBezTo>
                  <a:pt x="2349316" y="6970299"/>
                  <a:pt x="2285544" y="6749322"/>
                  <a:pt x="2162478" y="6688080"/>
                </a:cubicBezTo>
                <a:cubicBezTo>
                  <a:pt x="2039413" y="6626838"/>
                  <a:pt x="1961985" y="6391082"/>
                  <a:pt x="1812901" y="6273163"/>
                </a:cubicBezTo>
                <a:cubicBezTo>
                  <a:pt x="1952013" y="6271416"/>
                  <a:pt x="2041167" y="6284831"/>
                  <a:pt x="2104383" y="6273163"/>
                </a:cubicBezTo>
                <a:cubicBezTo>
                  <a:pt x="2080155" y="6163023"/>
                  <a:pt x="2114861" y="6123017"/>
                  <a:pt x="2104383" y="5997566"/>
                </a:cubicBezTo>
                <a:cubicBezTo>
                  <a:pt x="1924241" y="6022406"/>
                  <a:pt x="1779035" y="5990248"/>
                  <a:pt x="1599331" y="5997566"/>
                </a:cubicBezTo>
                <a:cubicBezTo>
                  <a:pt x="1419627" y="6004884"/>
                  <a:pt x="1280926" y="5947337"/>
                  <a:pt x="1052192" y="5997566"/>
                </a:cubicBezTo>
                <a:cubicBezTo>
                  <a:pt x="823458" y="6047795"/>
                  <a:pt x="742511" y="5950976"/>
                  <a:pt x="589227" y="5997566"/>
                </a:cubicBezTo>
                <a:cubicBezTo>
                  <a:pt x="435944" y="6044156"/>
                  <a:pt x="184662" y="5954516"/>
                  <a:pt x="0" y="5997566"/>
                </a:cubicBezTo>
                <a:cubicBezTo>
                  <a:pt x="-82557" y="5835903"/>
                  <a:pt x="5459" y="5600888"/>
                  <a:pt x="0" y="5277858"/>
                </a:cubicBezTo>
                <a:cubicBezTo>
                  <a:pt x="-5459" y="4954828"/>
                  <a:pt x="12247" y="4885529"/>
                  <a:pt x="0" y="4738077"/>
                </a:cubicBezTo>
                <a:cubicBezTo>
                  <a:pt x="-12247" y="4590625"/>
                  <a:pt x="39030" y="4364236"/>
                  <a:pt x="0" y="4198296"/>
                </a:cubicBezTo>
                <a:cubicBezTo>
                  <a:pt x="-39030" y="4032356"/>
                  <a:pt x="2782" y="3927469"/>
                  <a:pt x="0" y="3778467"/>
                </a:cubicBezTo>
                <a:cubicBezTo>
                  <a:pt x="-2782" y="3629465"/>
                  <a:pt x="42898" y="3399618"/>
                  <a:pt x="0" y="3238686"/>
                </a:cubicBezTo>
                <a:cubicBezTo>
                  <a:pt x="-42898" y="3077754"/>
                  <a:pt x="4099" y="2993754"/>
                  <a:pt x="0" y="2758880"/>
                </a:cubicBezTo>
                <a:cubicBezTo>
                  <a:pt x="-4099" y="2524006"/>
                  <a:pt x="36362" y="2430695"/>
                  <a:pt x="0" y="2339051"/>
                </a:cubicBezTo>
                <a:cubicBezTo>
                  <a:pt x="-36362" y="2247407"/>
                  <a:pt x="29354" y="2095613"/>
                  <a:pt x="0" y="1919221"/>
                </a:cubicBezTo>
                <a:cubicBezTo>
                  <a:pt x="-29354" y="1742829"/>
                  <a:pt x="8417" y="1530840"/>
                  <a:pt x="0" y="1199513"/>
                </a:cubicBezTo>
                <a:cubicBezTo>
                  <a:pt x="-8417" y="868186"/>
                  <a:pt x="48668" y="906803"/>
                  <a:pt x="0" y="779684"/>
                </a:cubicBezTo>
                <a:cubicBezTo>
                  <a:pt x="-48668" y="652565"/>
                  <a:pt x="91435" y="285823"/>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8463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4243" dirty="0">
              <a:solidFill>
                <a:schemeClr val="bg1">
                  <a:lumMod val="7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425595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B8F3EB-5149-CEBC-378A-28988E79C999}"/>
              </a:ext>
            </a:extLst>
          </p:cNvPr>
          <p:cNvSpPr/>
          <p:nvPr/>
        </p:nvSpPr>
        <p:spPr>
          <a:xfrm>
            <a:off x="0" y="369737"/>
            <a:ext cx="7559675" cy="952530"/>
          </a:xfrm>
          <a:prstGeom prst="rect">
            <a:avLst/>
          </a:prstGeom>
          <a:solidFill>
            <a:srgbClr val="FF6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Hors filière PMCB</a:t>
            </a:r>
          </a:p>
        </p:txBody>
      </p:sp>
      <p:grpSp>
        <p:nvGrpSpPr>
          <p:cNvPr id="120" name="Groupe 119">
            <a:extLst>
              <a:ext uri="{FF2B5EF4-FFF2-40B4-BE49-F238E27FC236}">
                <a16:creationId xmlns:a16="http://schemas.microsoft.com/office/drawing/2014/main" id="{7BA8F270-CF30-ABC3-90C5-513C9CF9BE74}"/>
              </a:ext>
            </a:extLst>
          </p:cNvPr>
          <p:cNvGrpSpPr/>
          <p:nvPr/>
        </p:nvGrpSpPr>
        <p:grpSpPr>
          <a:xfrm>
            <a:off x="175470" y="3987810"/>
            <a:ext cx="2273333" cy="1828354"/>
            <a:chOff x="2701609" y="1827347"/>
            <a:chExt cx="2273333" cy="1828354"/>
          </a:xfrm>
        </p:grpSpPr>
        <p:pic>
          <p:nvPicPr>
            <p:cNvPr id="121" name="Image 120">
              <a:extLst>
                <a:ext uri="{FF2B5EF4-FFF2-40B4-BE49-F238E27FC236}">
                  <a16:creationId xmlns:a16="http://schemas.microsoft.com/office/drawing/2014/main" id="{BD57067D-0908-AC7D-6667-60B4E45DE36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2975366" y="1553590"/>
              <a:ext cx="1714399" cy="2261913"/>
            </a:xfrm>
            <a:prstGeom prst="rect">
              <a:avLst/>
            </a:prstGeom>
            <a:ln>
              <a:solidFill>
                <a:srgbClr val="4D4D4D"/>
              </a:solidFill>
            </a:ln>
          </p:spPr>
        </p:pic>
        <p:sp>
          <p:nvSpPr>
            <p:cNvPr id="122" name="ZoneTexte 121">
              <a:extLst>
                <a:ext uri="{FF2B5EF4-FFF2-40B4-BE49-F238E27FC236}">
                  <a16:creationId xmlns:a16="http://schemas.microsoft.com/office/drawing/2014/main" id="{EAFFD12B-6EE3-8A31-51DA-A50FF7D9DB2E}"/>
                </a:ext>
              </a:extLst>
            </p:cNvPr>
            <p:cNvSpPr txBox="1"/>
            <p:nvPr/>
          </p:nvSpPr>
          <p:spPr>
            <a:xfrm>
              <a:off x="2703172" y="3317147"/>
              <a:ext cx="227177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Ballon d’eau chaude</a:t>
              </a:r>
            </a:p>
          </p:txBody>
        </p:sp>
      </p:grpSp>
      <p:grpSp>
        <p:nvGrpSpPr>
          <p:cNvPr id="129" name="Groupe 128">
            <a:extLst>
              <a:ext uri="{FF2B5EF4-FFF2-40B4-BE49-F238E27FC236}">
                <a16:creationId xmlns:a16="http://schemas.microsoft.com/office/drawing/2014/main" id="{F52A47C1-8420-CBD8-6E8F-01A7CEDEC73B}"/>
              </a:ext>
            </a:extLst>
          </p:cNvPr>
          <p:cNvGrpSpPr/>
          <p:nvPr/>
        </p:nvGrpSpPr>
        <p:grpSpPr>
          <a:xfrm>
            <a:off x="5117681" y="3977808"/>
            <a:ext cx="2267183" cy="1832823"/>
            <a:chOff x="6350" y="8845183"/>
            <a:chExt cx="2267183" cy="1832823"/>
          </a:xfrm>
        </p:grpSpPr>
        <p:pic>
          <p:nvPicPr>
            <p:cNvPr id="130" name="Image 129" descr="Une image contenant intérieur, mur, ordinateur, ordinateur portable&#10;&#10;Description générée automatiquement">
              <a:extLst>
                <a:ext uri="{FF2B5EF4-FFF2-40B4-BE49-F238E27FC236}">
                  <a16:creationId xmlns:a16="http://schemas.microsoft.com/office/drawing/2014/main" id="{32FA3D8F-6FD4-DFE7-BD41-FB37D494B59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50" y="8845183"/>
              <a:ext cx="2252605" cy="1494556"/>
            </a:xfrm>
            <a:prstGeom prst="rect">
              <a:avLst/>
            </a:prstGeom>
            <a:ln>
              <a:solidFill>
                <a:srgbClr val="4D4D4D"/>
              </a:solidFill>
            </a:ln>
          </p:spPr>
        </p:pic>
        <p:sp>
          <p:nvSpPr>
            <p:cNvPr id="131" name="ZoneTexte 130">
              <a:extLst>
                <a:ext uri="{FF2B5EF4-FFF2-40B4-BE49-F238E27FC236}">
                  <a16:creationId xmlns:a16="http://schemas.microsoft.com/office/drawing/2014/main" id="{B714CDD7-5434-A052-6098-7979DBF7D967}"/>
                </a:ext>
              </a:extLst>
            </p:cNvPr>
            <p:cNvSpPr txBox="1"/>
            <p:nvPr/>
          </p:nvSpPr>
          <p:spPr>
            <a:xfrm>
              <a:off x="6350" y="10342658"/>
              <a:ext cx="2267183" cy="335348"/>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Cartons</a:t>
              </a:r>
            </a:p>
          </p:txBody>
        </p:sp>
      </p:grpSp>
      <p:grpSp>
        <p:nvGrpSpPr>
          <p:cNvPr id="2" name="Groupe 1">
            <a:extLst>
              <a:ext uri="{FF2B5EF4-FFF2-40B4-BE49-F238E27FC236}">
                <a16:creationId xmlns:a16="http://schemas.microsoft.com/office/drawing/2014/main" id="{C2DFDE68-7EDD-D0AD-0CD3-7CE720C0F61A}"/>
              </a:ext>
            </a:extLst>
          </p:cNvPr>
          <p:cNvGrpSpPr/>
          <p:nvPr/>
        </p:nvGrpSpPr>
        <p:grpSpPr>
          <a:xfrm>
            <a:off x="175470" y="6269180"/>
            <a:ext cx="2268000" cy="1845657"/>
            <a:chOff x="5288376" y="1820432"/>
            <a:chExt cx="2268000" cy="1845657"/>
          </a:xfrm>
        </p:grpSpPr>
        <p:pic>
          <p:nvPicPr>
            <p:cNvPr id="27" name="Image 26" descr="Une image contenant sol, plein air, sac, accessoire&#10;&#10;Description générée automatiquement">
              <a:extLst>
                <a:ext uri="{FF2B5EF4-FFF2-40B4-BE49-F238E27FC236}">
                  <a16:creationId xmlns:a16="http://schemas.microsoft.com/office/drawing/2014/main" id="{DB0A9886-6DE9-786F-A7B5-80D9505E733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88376" y="1820432"/>
              <a:ext cx="2264298" cy="1532668"/>
            </a:xfrm>
            <a:prstGeom prst="rect">
              <a:avLst/>
            </a:prstGeom>
            <a:ln>
              <a:solidFill>
                <a:srgbClr val="4D4D4D"/>
              </a:solidFill>
            </a:ln>
          </p:spPr>
        </p:pic>
        <p:sp>
          <p:nvSpPr>
            <p:cNvPr id="3" name="ZoneTexte 2">
              <a:extLst>
                <a:ext uri="{FF2B5EF4-FFF2-40B4-BE49-F238E27FC236}">
                  <a16:creationId xmlns:a16="http://schemas.microsoft.com/office/drawing/2014/main" id="{F55714C3-4F37-15E8-0C3E-6A049A18D1F5}"/>
                </a:ext>
              </a:extLst>
            </p:cNvPr>
            <p:cNvSpPr txBox="1"/>
            <p:nvPr/>
          </p:nvSpPr>
          <p:spPr>
            <a:xfrm>
              <a:off x="5288376" y="3357863"/>
              <a:ext cx="2268000" cy="308226"/>
            </a:xfrm>
            <a:prstGeom prst="rect">
              <a:avLst/>
            </a:prstGeom>
            <a:solidFill>
              <a:schemeClr val="bg1"/>
            </a:solidFill>
            <a:ln>
              <a:solidFill>
                <a:srgbClr val="4D4D4D"/>
              </a:solidFill>
            </a:ln>
          </p:spPr>
          <p:txBody>
            <a:bodyPr wrap="square" rtlCol="0">
              <a:spAutoFit/>
            </a:bodyPr>
            <a:lstStyle/>
            <a:p>
              <a:pPr algn="ctr"/>
              <a:r>
                <a:rPr lang="fr-FR" sz="1403" b="1" dirty="0">
                  <a:solidFill>
                    <a:srgbClr val="4D4D4D"/>
                  </a:solidFill>
                </a:rPr>
                <a:t>Sac plâtre vide</a:t>
              </a:r>
            </a:p>
          </p:txBody>
        </p:sp>
      </p:grpSp>
      <p:grpSp>
        <p:nvGrpSpPr>
          <p:cNvPr id="69" name="Groupe 68">
            <a:extLst>
              <a:ext uri="{FF2B5EF4-FFF2-40B4-BE49-F238E27FC236}">
                <a16:creationId xmlns:a16="http://schemas.microsoft.com/office/drawing/2014/main" id="{E23BD4E8-CEAE-2F4B-A812-6A5B67F79012}"/>
              </a:ext>
            </a:extLst>
          </p:cNvPr>
          <p:cNvGrpSpPr/>
          <p:nvPr/>
        </p:nvGrpSpPr>
        <p:grpSpPr>
          <a:xfrm>
            <a:off x="2638386" y="1818295"/>
            <a:ext cx="2268000" cy="1840448"/>
            <a:chOff x="0" y="3984049"/>
            <a:chExt cx="2268000" cy="1840448"/>
          </a:xfrm>
        </p:grpSpPr>
        <p:pic>
          <p:nvPicPr>
            <p:cNvPr id="70" name="Image 69" descr="Une image contenant Sac plastique, Emballage plastique, Emballages, Sac poubelle&#10;&#10;Description générée automatiquement">
              <a:extLst>
                <a:ext uri="{FF2B5EF4-FFF2-40B4-BE49-F238E27FC236}">
                  <a16:creationId xmlns:a16="http://schemas.microsoft.com/office/drawing/2014/main" id="{48F987D0-32D2-5861-244A-2AB26E98D68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0" y="3984049"/>
              <a:ext cx="2256667" cy="1705791"/>
            </a:xfrm>
            <a:prstGeom prst="rect">
              <a:avLst/>
            </a:prstGeom>
            <a:ln>
              <a:solidFill>
                <a:srgbClr val="4D4D4D"/>
              </a:solidFill>
            </a:ln>
          </p:spPr>
        </p:pic>
        <p:sp>
          <p:nvSpPr>
            <p:cNvPr id="71" name="ZoneTexte 70">
              <a:extLst>
                <a:ext uri="{FF2B5EF4-FFF2-40B4-BE49-F238E27FC236}">
                  <a16:creationId xmlns:a16="http://schemas.microsoft.com/office/drawing/2014/main" id="{0B098149-936D-9CA0-D553-2BE812D08378}"/>
                </a:ext>
              </a:extLst>
            </p:cNvPr>
            <p:cNvSpPr txBox="1"/>
            <p:nvPr/>
          </p:nvSpPr>
          <p:spPr>
            <a:xfrm>
              <a:off x="0" y="5485943"/>
              <a:ext cx="226800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Film plastique</a:t>
              </a:r>
            </a:p>
          </p:txBody>
        </p:sp>
      </p:grpSp>
      <p:grpSp>
        <p:nvGrpSpPr>
          <p:cNvPr id="48" name="Groupe 47">
            <a:extLst>
              <a:ext uri="{FF2B5EF4-FFF2-40B4-BE49-F238E27FC236}">
                <a16:creationId xmlns:a16="http://schemas.microsoft.com/office/drawing/2014/main" id="{12D5088D-8A81-68B6-748E-EAEA4FC84D38}"/>
              </a:ext>
            </a:extLst>
          </p:cNvPr>
          <p:cNvGrpSpPr/>
          <p:nvPr/>
        </p:nvGrpSpPr>
        <p:grpSpPr>
          <a:xfrm>
            <a:off x="175470" y="1820432"/>
            <a:ext cx="2267999" cy="1831288"/>
            <a:chOff x="0" y="1820432"/>
            <a:chExt cx="2267999" cy="1831288"/>
          </a:xfrm>
        </p:grpSpPr>
        <p:pic>
          <p:nvPicPr>
            <p:cNvPr id="42" name="Image 41" descr="Une image contenant plein air, plante, sac, arbre&#10;&#10;Description générée automatiquement">
              <a:extLst>
                <a:ext uri="{FF2B5EF4-FFF2-40B4-BE49-F238E27FC236}">
                  <a16:creationId xmlns:a16="http://schemas.microsoft.com/office/drawing/2014/main" id="{363A080B-77F8-B414-017F-E1702901312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5400000">
              <a:off x="218521" y="1609696"/>
              <a:ext cx="1831288" cy="2252759"/>
            </a:xfrm>
            <a:prstGeom prst="rect">
              <a:avLst/>
            </a:prstGeom>
            <a:ln>
              <a:solidFill>
                <a:srgbClr val="4D4D4D"/>
              </a:solidFill>
            </a:ln>
          </p:spPr>
        </p:pic>
        <p:sp>
          <p:nvSpPr>
            <p:cNvPr id="43" name="ZoneTexte 42">
              <a:extLst>
                <a:ext uri="{FF2B5EF4-FFF2-40B4-BE49-F238E27FC236}">
                  <a16:creationId xmlns:a16="http://schemas.microsoft.com/office/drawing/2014/main" id="{BACC07BD-8D39-8B20-AA60-DD28036E60B2}"/>
                </a:ext>
              </a:extLst>
            </p:cNvPr>
            <p:cNvSpPr txBox="1"/>
            <p:nvPr/>
          </p:nvSpPr>
          <p:spPr>
            <a:xfrm>
              <a:off x="0" y="3311028"/>
              <a:ext cx="226799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Terres</a:t>
              </a:r>
            </a:p>
          </p:txBody>
        </p:sp>
      </p:grpSp>
      <p:grpSp>
        <p:nvGrpSpPr>
          <p:cNvPr id="49" name="Groupe 48">
            <a:extLst>
              <a:ext uri="{FF2B5EF4-FFF2-40B4-BE49-F238E27FC236}">
                <a16:creationId xmlns:a16="http://schemas.microsoft.com/office/drawing/2014/main" id="{FE8E3C90-9825-1FEF-868C-F189E5F27AA9}"/>
              </a:ext>
            </a:extLst>
          </p:cNvPr>
          <p:cNvGrpSpPr/>
          <p:nvPr/>
        </p:nvGrpSpPr>
        <p:grpSpPr>
          <a:xfrm>
            <a:off x="5119557" y="1818295"/>
            <a:ext cx="2278560" cy="1831287"/>
            <a:chOff x="5294368" y="1818295"/>
            <a:chExt cx="2278560" cy="1831287"/>
          </a:xfrm>
        </p:grpSpPr>
        <p:pic>
          <p:nvPicPr>
            <p:cNvPr id="44" name="Image 43" descr="Une image contenant plein air, plante, sol, terre&#10;&#10;Description générée automatiquement">
              <a:extLst>
                <a:ext uri="{FF2B5EF4-FFF2-40B4-BE49-F238E27FC236}">
                  <a16:creationId xmlns:a16="http://schemas.microsoft.com/office/drawing/2014/main" id="{961CCA47-5B1D-5481-7604-8540C9EB875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01158" y="1818295"/>
              <a:ext cx="2271770" cy="1533361"/>
            </a:xfrm>
            <a:prstGeom prst="rect">
              <a:avLst/>
            </a:prstGeom>
            <a:ln>
              <a:solidFill>
                <a:srgbClr val="4D4D4D"/>
              </a:solidFill>
            </a:ln>
          </p:spPr>
        </p:pic>
        <p:sp>
          <p:nvSpPr>
            <p:cNvPr id="45" name="ZoneTexte 44">
              <a:extLst>
                <a:ext uri="{FF2B5EF4-FFF2-40B4-BE49-F238E27FC236}">
                  <a16:creationId xmlns:a16="http://schemas.microsoft.com/office/drawing/2014/main" id="{CFF95C67-FAB3-2234-0DF4-48E5205D01FA}"/>
                </a:ext>
              </a:extLst>
            </p:cNvPr>
            <p:cNvSpPr txBox="1"/>
            <p:nvPr/>
          </p:nvSpPr>
          <p:spPr>
            <a:xfrm>
              <a:off x="5294368" y="3311028"/>
              <a:ext cx="2267999"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Déchets verts</a:t>
              </a:r>
            </a:p>
          </p:txBody>
        </p:sp>
      </p:grpSp>
      <p:grpSp>
        <p:nvGrpSpPr>
          <p:cNvPr id="50" name="Groupe 49">
            <a:extLst>
              <a:ext uri="{FF2B5EF4-FFF2-40B4-BE49-F238E27FC236}">
                <a16:creationId xmlns:a16="http://schemas.microsoft.com/office/drawing/2014/main" id="{A768BE8B-57BE-CEDF-30EE-381CD895C798}"/>
              </a:ext>
            </a:extLst>
          </p:cNvPr>
          <p:cNvGrpSpPr/>
          <p:nvPr/>
        </p:nvGrpSpPr>
        <p:grpSpPr>
          <a:xfrm>
            <a:off x="2710076" y="3977808"/>
            <a:ext cx="2271770" cy="1833425"/>
            <a:chOff x="2710076" y="3977808"/>
            <a:chExt cx="2271770" cy="1833425"/>
          </a:xfrm>
        </p:grpSpPr>
        <p:pic>
          <p:nvPicPr>
            <p:cNvPr id="46" name="Image 45">
              <a:extLst>
                <a:ext uri="{FF2B5EF4-FFF2-40B4-BE49-F238E27FC236}">
                  <a16:creationId xmlns:a16="http://schemas.microsoft.com/office/drawing/2014/main" id="{DA7052A3-463A-635D-E5C0-343F491D3A3D}"/>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2732624" y="3977808"/>
              <a:ext cx="2249222" cy="1618550"/>
            </a:xfrm>
            <a:prstGeom prst="rect">
              <a:avLst/>
            </a:prstGeom>
            <a:ln>
              <a:solidFill>
                <a:srgbClr val="4D4D4D"/>
              </a:solidFill>
            </a:ln>
          </p:spPr>
        </p:pic>
        <p:sp>
          <p:nvSpPr>
            <p:cNvPr id="47" name="ZoneTexte 46">
              <a:extLst>
                <a:ext uri="{FF2B5EF4-FFF2-40B4-BE49-F238E27FC236}">
                  <a16:creationId xmlns:a16="http://schemas.microsoft.com/office/drawing/2014/main" id="{B5583AED-57D0-529F-A156-4F42F966355C}"/>
                </a:ext>
              </a:extLst>
            </p:cNvPr>
            <p:cNvSpPr txBox="1"/>
            <p:nvPr/>
          </p:nvSpPr>
          <p:spPr>
            <a:xfrm>
              <a:off x="2710076" y="5472679"/>
              <a:ext cx="2271770" cy="338554"/>
            </a:xfrm>
            <a:prstGeom prst="rect">
              <a:avLst/>
            </a:prstGeom>
            <a:solidFill>
              <a:schemeClr val="bg1"/>
            </a:solidFill>
            <a:ln>
              <a:solidFill>
                <a:srgbClr val="4D4D4D"/>
              </a:solidFill>
            </a:ln>
          </p:spPr>
          <p:txBody>
            <a:bodyPr wrap="square" rtlCol="0">
              <a:spAutoFit/>
            </a:bodyPr>
            <a:lstStyle/>
            <a:p>
              <a:pPr algn="ctr"/>
              <a:r>
                <a:rPr lang="fr-FR" sz="1600" b="1" dirty="0">
                  <a:solidFill>
                    <a:srgbClr val="4D4D4D"/>
                  </a:solidFill>
                </a:rPr>
                <a:t>Fibrociment amianté</a:t>
              </a:r>
            </a:p>
          </p:txBody>
        </p:sp>
      </p:grpSp>
      <p:sp>
        <p:nvSpPr>
          <p:cNvPr id="52" name="Rectangle 51">
            <a:extLst>
              <a:ext uri="{FF2B5EF4-FFF2-40B4-BE49-F238E27FC236}">
                <a16:creationId xmlns:a16="http://schemas.microsoft.com/office/drawing/2014/main" id="{9C37F936-9AFA-DE07-6A87-D969ACD517DE}"/>
              </a:ext>
            </a:extLst>
          </p:cNvPr>
          <p:cNvSpPr/>
          <p:nvPr/>
        </p:nvSpPr>
        <p:spPr>
          <a:xfrm>
            <a:off x="175470" y="8687886"/>
            <a:ext cx="7212085" cy="1705791"/>
          </a:xfrm>
          <a:custGeom>
            <a:avLst/>
            <a:gdLst>
              <a:gd name="connsiteX0" fmla="*/ 0 w 7212085"/>
              <a:gd name="connsiteY0" fmla="*/ 0 h 1705791"/>
              <a:gd name="connsiteX1" fmla="*/ 7212085 w 7212085"/>
              <a:gd name="connsiteY1" fmla="*/ 0 h 1705791"/>
              <a:gd name="connsiteX2" fmla="*/ 7212085 w 7212085"/>
              <a:gd name="connsiteY2" fmla="*/ 1705791 h 1705791"/>
              <a:gd name="connsiteX3" fmla="*/ 0 w 7212085"/>
              <a:gd name="connsiteY3" fmla="*/ 1705791 h 1705791"/>
              <a:gd name="connsiteX4" fmla="*/ 0 w 7212085"/>
              <a:gd name="connsiteY4" fmla="*/ 0 h 170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2085" h="1705791" fill="none" extrusionOk="0">
                <a:moveTo>
                  <a:pt x="0" y="0"/>
                </a:moveTo>
                <a:cubicBezTo>
                  <a:pt x="2696356" y="68199"/>
                  <a:pt x="6129486" y="-85402"/>
                  <a:pt x="7212085" y="0"/>
                </a:cubicBezTo>
                <a:cubicBezTo>
                  <a:pt x="7115249" y="577249"/>
                  <a:pt x="7315219" y="1116427"/>
                  <a:pt x="7212085" y="1705791"/>
                </a:cubicBezTo>
                <a:cubicBezTo>
                  <a:pt x="4723158" y="1725829"/>
                  <a:pt x="3099429" y="1849031"/>
                  <a:pt x="0" y="1705791"/>
                </a:cubicBezTo>
                <a:cubicBezTo>
                  <a:pt x="102594" y="1178625"/>
                  <a:pt x="51148" y="288664"/>
                  <a:pt x="0" y="0"/>
                </a:cubicBezTo>
                <a:close/>
              </a:path>
              <a:path w="7212085" h="1705791" stroke="0" extrusionOk="0">
                <a:moveTo>
                  <a:pt x="0" y="0"/>
                </a:moveTo>
                <a:cubicBezTo>
                  <a:pt x="3466253" y="20421"/>
                  <a:pt x="4959196" y="70252"/>
                  <a:pt x="7212085" y="0"/>
                </a:cubicBezTo>
                <a:cubicBezTo>
                  <a:pt x="7352539" y="181422"/>
                  <a:pt x="7320087" y="1052046"/>
                  <a:pt x="7212085" y="1705791"/>
                </a:cubicBezTo>
                <a:cubicBezTo>
                  <a:pt x="5248252" y="1556417"/>
                  <a:pt x="1662904" y="1648862"/>
                  <a:pt x="0" y="1705791"/>
                </a:cubicBezTo>
                <a:cubicBezTo>
                  <a:pt x="5019" y="854297"/>
                  <a:pt x="4969" y="517041"/>
                  <a:pt x="0" y="0"/>
                </a:cubicBezTo>
                <a:close/>
              </a:path>
            </a:pathLst>
          </a:custGeom>
          <a:solidFill>
            <a:srgbClr val="EBCD9E"/>
          </a:solidFill>
          <a:ln>
            <a:solidFill>
              <a:schemeClr val="bg1"/>
            </a:solidFill>
            <a:extLst>
              <a:ext uri="{C807C97D-BFC1-408E-A445-0C87EB9F89A2}">
                <ask:lineSketchStyleProps xmlns:ask="http://schemas.microsoft.com/office/drawing/2018/sketchyshapes" sd="2726208063">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400" u="sng" dirty="0">
                <a:solidFill>
                  <a:srgbClr val="4D4D4D"/>
                </a:solidFill>
              </a:rPr>
              <a:t>Remarques </a:t>
            </a:r>
            <a:r>
              <a:rPr lang="fr-FR" sz="1400" dirty="0">
                <a:solidFill>
                  <a:srgbClr val="4D4D4D"/>
                </a:solidFill>
              </a:rPr>
              <a:t>: les déchets listés ici ne sont pas couverts par la filière PMCB, ce qui signifie que Valobat ne perçoit pas d’</a:t>
            </a:r>
            <a:r>
              <a:rPr lang="fr-FR" sz="1400" dirty="0" err="1">
                <a:solidFill>
                  <a:srgbClr val="4D4D4D"/>
                </a:solidFill>
              </a:rPr>
              <a:t>éco-contribution</a:t>
            </a:r>
            <a:r>
              <a:rPr lang="fr-FR" sz="1400" dirty="0">
                <a:solidFill>
                  <a:srgbClr val="4D4D4D"/>
                </a:solidFill>
              </a:rPr>
              <a:t> sur les produits d’origine. Valobat ne propose ainsi pas de solution de tri et de recyclage pour ces déchets.</a:t>
            </a:r>
          </a:p>
          <a:p>
            <a:pPr algn="just"/>
            <a:r>
              <a:rPr lang="fr-FR" sz="1400" dirty="0">
                <a:solidFill>
                  <a:srgbClr val="4D4D4D"/>
                </a:solidFill>
              </a:rPr>
              <a:t>Mais cela ne signifie</a:t>
            </a:r>
            <a:r>
              <a:rPr lang="fr-FR" sz="1400" i="1" dirty="0">
                <a:solidFill>
                  <a:srgbClr val="4D4D4D"/>
                </a:solidFill>
              </a:rPr>
              <a:t> pas qu’il n’existe pas d’autres filières pour valoriser ces déchets. Votre GDD </a:t>
            </a:r>
            <a:r>
              <a:rPr lang="fr-FR" sz="1400" dirty="0">
                <a:solidFill>
                  <a:srgbClr val="4D4D4D"/>
                </a:solidFill>
              </a:rPr>
              <a:t>peut tout-à-fait vous proposer de trier les emballages (notamment les cartons) et les Déchets d’Equipements Electriques et Electroniques (DEEE) dans d’autres contenants par exemple.</a:t>
            </a:r>
          </a:p>
        </p:txBody>
      </p:sp>
    </p:spTree>
    <p:extLst>
      <p:ext uri="{BB962C8B-B14F-4D97-AF65-F5344CB8AC3E}">
        <p14:creationId xmlns:p14="http://schemas.microsoft.com/office/powerpoint/2010/main" val="1680233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B8F3EB-5149-CEBC-378A-28988E79C999}"/>
              </a:ext>
            </a:extLst>
          </p:cNvPr>
          <p:cNvSpPr/>
          <p:nvPr/>
        </p:nvSpPr>
        <p:spPr>
          <a:xfrm>
            <a:off x="0" y="369737"/>
            <a:ext cx="7559675" cy="952530"/>
          </a:xfrm>
          <a:prstGeom prst="rect">
            <a:avLst/>
          </a:prstGeom>
          <a:solidFill>
            <a:srgbClr val="FF6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Pour rendre le jeu encore plus réaliste</a:t>
            </a:r>
          </a:p>
        </p:txBody>
      </p:sp>
      <p:sp>
        <p:nvSpPr>
          <p:cNvPr id="6" name="Marcador de contenido 2">
            <a:extLst>
              <a:ext uri="{FF2B5EF4-FFF2-40B4-BE49-F238E27FC236}">
                <a16:creationId xmlns:a16="http://schemas.microsoft.com/office/drawing/2014/main" id="{53AAD822-6A1E-EC25-A9AB-C9E50FF310C3}"/>
              </a:ext>
            </a:extLst>
          </p:cNvPr>
          <p:cNvSpPr txBox="1">
            <a:spLocks/>
          </p:cNvSpPr>
          <p:nvPr/>
        </p:nvSpPr>
        <p:spPr>
          <a:xfrm>
            <a:off x="148183" y="1626088"/>
            <a:ext cx="3941774" cy="2910751"/>
          </a:xfrm>
          <a:prstGeom prst="rect">
            <a:avLst/>
          </a:prstGeom>
        </p:spPr>
        <p:txBody>
          <a:bodyPr vert="horz" lIns="45106" tIns="22553" rIns="45106" bIns="22553"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4F4F4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4F4F"/>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4F4F"/>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fr-FR" sz="1600" b="1" dirty="0"/>
              <a:t>Faites fabriquer un kit pliable en tissu</a:t>
            </a:r>
            <a:endParaRPr lang="fr-FR" sz="1600" dirty="0"/>
          </a:p>
          <a:p>
            <a:pPr marL="361950" lvl="1"/>
            <a:r>
              <a:rPr lang="fr-FR" sz="1600" dirty="0"/>
              <a:t>Contacter l’association Ricochets, ZA de </a:t>
            </a:r>
            <a:r>
              <a:rPr lang="fr-FR" sz="1600" dirty="0" err="1"/>
              <a:t>Théorat</a:t>
            </a:r>
            <a:r>
              <a:rPr lang="fr-FR" sz="1600" dirty="0"/>
              <a:t> - 24190 </a:t>
            </a:r>
            <a:r>
              <a:rPr lang="fr-FR" sz="1600" dirty="0" err="1"/>
              <a:t>Neuvic-sur-l'Isle</a:t>
            </a:r>
            <a:endParaRPr lang="fr-FR" sz="1600" dirty="0"/>
          </a:p>
          <a:p>
            <a:pPr marL="361950" lvl="1"/>
            <a:r>
              <a:rPr lang="fr-FR" sz="1600" dirty="0"/>
              <a:t>Tarif dépendant du nombre de kits commandés</a:t>
            </a:r>
          </a:p>
        </p:txBody>
      </p:sp>
      <p:pic>
        <p:nvPicPr>
          <p:cNvPr id="8" name="Image 7" descr="Une image contenant Papier de bricolage, Produit en papier, Papier couché, artisanat&#10;&#10;Description générée automatiquement">
            <a:extLst>
              <a:ext uri="{FF2B5EF4-FFF2-40B4-BE49-F238E27FC236}">
                <a16:creationId xmlns:a16="http://schemas.microsoft.com/office/drawing/2014/main" id="{68113321-9CE8-E785-0F6D-18DF9C29C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95" y="3377469"/>
            <a:ext cx="2257545" cy="3010058"/>
          </a:xfrm>
          <a:prstGeom prst="rect">
            <a:avLst/>
          </a:prstGeom>
          <a:ln>
            <a:solidFill>
              <a:srgbClr val="4F4F4F"/>
            </a:solidFill>
          </a:ln>
          <a:effectLst>
            <a:outerShdw blurRad="50800" dist="38100" dir="2700000" algn="tl" rotWithShape="0">
              <a:prstClr val="black">
                <a:alpha val="40000"/>
              </a:prstClr>
            </a:outerShdw>
          </a:effectLst>
        </p:spPr>
      </p:pic>
      <p:pic>
        <p:nvPicPr>
          <p:cNvPr id="12" name="Image 11" descr="Une image contenant intérieur, jaune&#10;&#10;Description générée automatiquement">
            <a:extLst>
              <a:ext uri="{FF2B5EF4-FFF2-40B4-BE49-F238E27FC236}">
                <a16:creationId xmlns:a16="http://schemas.microsoft.com/office/drawing/2014/main" id="{62D0ED20-5974-1A6A-BE4F-2EEBE3D9A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436" y="2216065"/>
            <a:ext cx="3128595" cy="4171462"/>
          </a:xfrm>
          <a:prstGeom prst="rect">
            <a:avLst/>
          </a:prstGeom>
          <a:ln>
            <a:solidFill>
              <a:srgbClr val="4F4F4F"/>
            </a:solidFill>
          </a:ln>
          <a:effectLst>
            <a:outerShdw blurRad="50800" dist="38100" dir="2700000" algn="tl" rotWithShape="0">
              <a:prstClr val="black">
                <a:alpha val="40000"/>
              </a:prstClr>
            </a:outerShdw>
          </a:effectLst>
        </p:spPr>
      </p:pic>
      <p:pic>
        <p:nvPicPr>
          <p:cNvPr id="14" name="Image 13" descr="Une image contenant personne, habits, homme, bouteille&#10;&#10;Description générée automatiquement">
            <a:extLst>
              <a:ext uri="{FF2B5EF4-FFF2-40B4-BE49-F238E27FC236}">
                <a16:creationId xmlns:a16="http://schemas.microsoft.com/office/drawing/2014/main" id="{953EC553-262D-1119-B7E6-8539C4ED57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3844" y="6685458"/>
            <a:ext cx="5151985" cy="3863988"/>
          </a:xfrm>
          <a:prstGeom prst="rect">
            <a:avLst/>
          </a:prstGeom>
          <a:ln>
            <a:solidFill>
              <a:srgbClr val="4F4F4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08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46583EE-2B89-3BAC-A0E6-3BBD4AA1D127}"/>
              </a:ext>
            </a:extLst>
          </p:cNvPr>
          <p:cNvSpPr txBox="1"/>
          <p:nvPr/>
        </p:nvSpPr>
        <p:spPr>
          <a:xfrm rot="18277776">
            <a:off x="-1085885" y="5066886"/>
            <a:ext cx="9690168" cy="830997"/>
          </a:xfrm>
          <a:prstGeom prst="rect">
            <a:avLst/>
          </a:prstGeom>
          <a:noFill/>
        </p:spPr>
        <p:txBody>
          <a:bodyPr wrap="square" rtlCol="0">
            <a:spAutoFit/>
          </a:bodyPr>
          <a:lstStyle/>
          <a:p>
            <a:pPr algn="ctr"/>
            <a:r>
              <a:rPr lang="fr-FR" sz="4800" dirty="0">
                <a:solidFill>
                  <a:srgbClr val="4D4D4D"/>
                </a:solidFill>
              </a:rPr>
              <a:t>Benne et panneau METAUX</a:t>
            </a:r>
          </a:p>
        </p:txBody>
      </p:sp>
    </p:spTree>
    <p:extLst>
      <p:ext uri="{BB962C8B-B14F-4D97-AF65-F5344CB8AC3E}">
        <p14:creationId xmlns:p14="http://schemas.microsoft.com/office/powerpoint/2010/main" val="412575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2"/>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354011"/>
            <a:ext cx="4782936" cy="5888605"/>
          </a:xfrm>
          <a:custGeom>
            <a:avLst/>
            <a:gdLst>
              <a:gd name="connsiteX0" fmla="*/ 0 w 4782936"/>
              <a:gd name="connsiteY0" fmla="*/ 0 h 5888605"/>
              <a:gd name="connsiteX1" fmla="*/ 502208 w 4782936"/>
              <a:gd name="connsiteY1" fmla="*/ 0 h 5888605"/>
              <a:gd name="connsiteX2" fmla="*/ 1052246 w 4782936"/>
              <a:gd name="connsiteY2" fmla="*/ 0 h 5888605"/>
              <a:gd name="connsiteX3" fmla="*/ 1650113 w 4782936"/>
              <a:gd name="connsiteY3" fmla="*/ 0 h 5888605"/>
              <a:gd name="connsiteX4" fmla="*/ 2152321 w 4782936"/>
              <a:gd name="connsiteY4" fmla="*/ 0 h 5888605"/>
              <a:gd name="connsiteX5" fmla="*/ 2606700 w 4782936"/>
              <a:gd name="connsiteY5" fmla="*/ 0 h 5888605"/>
              <a:gd name="connsiteX6" fmla="*/ 3252396 w 4782936"/>
              <a:gd name="connsiteY6" fmla="*/ 0 h 5888605"/>
              <a:gd name="connsiteX7" fmla="*/ 3706775 w 4782936"/>
              <a:gd name="connsiteY7" fmla="*/ 0 h 5888605"/>
              <a:gd name="connsiteX8" fmla="*/ 4161154 w 4782936"/>
              <a:gd name="connsiteY8" fmla="*/ 0 h 5888605"/>
              <a:gd name="connsiteX9" fmla="*/ 4782936 w 4782936"/>
              <a:gd name="connsiteY9" fmla="*/ 0 h 5888605"/>
              <a:gd name="connsiteX10" fmla="*/ 4782936 w 4782936"/>
              <a:gd name="connsiteY10" fmla="*/ 646756 h 5888605"/>
              <a:gd name="connsiteX11" fmla="*/ 4782936 w 4782936"/>
              <a:gd name="connsiteY11" fmla="*/ 1115096 h 5888605"/>
              <a:gd name="connsiteX12" fmla="*/ 4782936 w 4782936"/>
              <a:gd name="connsiteY12" fmla="*/ 1672644 h 5888605"/>
              <a:gd name="connsiteX13" fmla="*/ 4782936 w 4782936"/>
              <a:gd name="connsiteY13" fmla="*/ 2140984 h 5888605"/>
              <a:gd name="connsiteX14" fmla="*/ 4782936 w 4782936"/>
              <a:gd name="connsiteY14" fmla="*/ 2564720 h 5888605"/>
              <a:gd name="connsiteX15" fmla="*/ 4782936 w 4782936"/>
              <a:gd name="connsiteY15" fmla="*/ 3122268 h 5888605"/>
              <a:gd name="connsiteX16" fmla="*/ 4782936 w 4782936"/>
              <a:gd name="connsiteY16" fmla="*/ 3635212 h 5888605"/>
              <a:gd name="connsiteX17" fmla="*/ 4782936 w 4782936"/>
              <a:gd name="connsiteY17" fmla="*/ 4460383 h 5888605"/>
              <a:gd name="connsiteX18" fmla="*/ 4259203 w 4782936"/>
              <a:gd name="connsiteY18" fmla="*/ 4460383 h 5888605"/>
              <a:gd name="connsiteX19" fmla="*/ 3816045 w 4782936"/>
              <a:gd name="connsiteY19" fmla="*/ 4460383 h 5888605"/>
              <a:gd name="connsiteX20" fmla="*/ 3332599 w 4782936"/>
              <a:gd name="connsiteY20" fmla="*/ 4460383 h 5888605"/>
              <a:gd name="connsiteX21" fmla="*/ 2768579 w 4782936"/>
              <a:gd name="connsiteY21" fmla="*/ 4460383 h 5888605"/>
              <a:gd name="connsiteX22" fmla="*/ 2768579 w 4782936"/>
              <a:gd name="connsiteY22" fmla="*/ 4798104 h 5888605"/>
              <a:gd name="connsiteX23" fmla="*/ 2768579 w 4782936"/>
              <a:gd name="connsiteY23" fmla="*/ 5109847 h 5888605"/>
              <a:gd name="connsiteX24" fmla="*/ 3047591 w 4782936"/>
              <a:gd name="connsiteY24" fmla="*/ 5109847 h 5888605"/>
              <a:gd name="connsiteX25" fmla="*/ 2706407 w 4782936"/>
              <a:gd name="connsiteY25" fmla="*/ 5514801 h 5888605"/>
              <a:gd name="connsiteX26" fmla="*/ 2391468 w 4782936"/>
              <a:gd name="connsiteY26" fmla="*/ 5888605 h 5888605"/>
              <a:gd name="connsiteX27" fmla="*/ 2083090 w 4782936"/>
              <a:gd name="connsiteY27" fmla="*/ 5522589 h 5888605"/>
              <a:gd name="connsiteX28" fmla="*/ 1735345 w 4782936"/>
              <a:gd name="connsiteY28" fmla="*/ 5109847 h 5888605"/>
              <a:gd name="connsiteX29" fmla="*/ 2014357 w 4782936"/>
              <a:gd name="connsiteY29" fmla="*/ 5109847 h 5888605"/>
              <a:gd name="connsiteX30" fmla="*/ 2014357 w 4782936"/>
              <a:gd name="connsiteY30" fmla="*/ 4785115 h 5888605"/>
              <a:gd name="connsiteX31" fmla="*/ 2014357 w 4782936"/>
              <a:gd name="connsiteY31" fmla="*/ 4460383 h 5888605"/>
              <a:gd name="connsiteX32" fmla="*/ 1551055 w 4782936"/>
              <a:gd name="connsiteY32" fmla="*/ 4460383 h 5888605"/>
              <a:gd name="connsiteX33" fmla="*/ 1067609 w 4782936"/>
              <a:gd name="connsiteY33" fmla="*/ 4460383 h 5888605"/>
              <a:gd name="connsiteX34" fmla="*/ 543876 w 4782936"/>
              <a:gd name="connsiteY34" fmla="*/ 4460383 h 5888605"/>
              <a:gd name="connsiteX35" fmla="*/ 0 w 4782936"/>
              <a:gd name="connsiteY35" fmla="*/ 4460383 h 5888605"/>
              <a:gd name="connsiteX36" fmla="*/ 0 w 4782936"/>
              <a:gd name="connsiteY36" fmla="*/ 3902835 h 5888605"/>
              <a:gd name="connsiteX37" fmla="*/ 0 w 4782936"/>
              <a:gd name="connsiteY37" fmla="*/ 3479099 h 5888605"/>
              <a:gd name="connsiteX38" fmla="*/ 0 w 4782936"/>
              <a:gd name="connsiteY38" fmla="*/ 2966155 h 5888605"/>
              <a:gd name="connsiteX39" fmla="*/ 0 w 4782936"/>
              <a:gd name="connsiteY39" fmla="*/ 2453211 h 5888605"/>
              <a:gd name="connsiteX40" fmla="*/ 0 w 4782936"/>
              <a:gd name="connsiteY40" fmla="*/ 2029474 h 5888605"/>
              <a:gd name="connsiteX41" fmla="*/ 0 w 4782936"/>
              <a:gd name="connsiteY41" fmla="*/ 1516530 h 5888605"/>
              <a:gd name="connsiteX42" fmla="*/ 0 w 4782936"/>
              <a:gd name="connsiteY42" fmla="*/ 1048190 h 5888605"/>
              <a:gd name="connsiteX43" fmla="*/ 0 w 4782936"/>
              <a:gd name="connsiteY43" fmla="*/ 624454 h 5888605"/>
              <a:gd name="connsiteX44" fmla="*/ 0 w 4782936"/>
              <a:gd name="connsiteY44" fmla="*/ 0 h 588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5888605"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834459" y="142746"/>
                  <a:pt x="4732237" y="386124"/>
                  <a:pt x="4782936" y="646756"/>
                </a:cubicBezTo>
                <a:cubicBezTo>
                  <a:pt x="4833635" y="907388"/>
                  <a:pt x="4778773" y="952064"/>
                  <a:pt x="4782936" y="1115096"/>
                </a:cubicBezTo>
                <a:cubicBezTo>
                  <a:pt x="4787099" y="1278128"/>
                  <a:pt x="4777149" y="1453098"/>
                  <a:pt x="4782936" y="1672644"/>
                </a:cubicBezTo>
                <a:cubicBezTo>
                  <a:pt x="4788723" y="1892190"/>
                  <a:pt x="4760306" y="2046518"/>
                  <a:pt x="4782936" y="2140984"/>
                </a:cubicBezTo>
                <a:cubicBezTo>
                  <a:pt x="4805566" y="2235450"/>
                  <a:pt x="4762334" y="2374831"/>
                  <a:pt x="4782936" y="2564720"/>
                </a:cubicBezTo>
                <a:cubicBezTo>
                  <a:pt x="4803538" y="2754609"/>
                  <a:pt x="4721625" y="2906680"/>
                  <a:pt x="4782936" y="3122268"/>
                </a:cubicBezTo>
                <a:cubicBezTo>
                  <a:pt x="4844247" y="3337856"/>
                  <a:pt x="4731523" y="3475812"/>
                  <a:pt x="4782936" y="3635212"/>
                </a:cubicBezTo>
                <a:cubicBezTo>
                  <a:pt x="4834349" y="3794612"/>
                  <a:pt x="4779776" y="4190530"/>
                  <a:pt x="4782936" y="4460383"/>
                </a:cubicBezTo>
                <a:cubicBezTo>
                  <a:pt x="4545927" y="4461187"/>
                  <a:pt x="4401018" y="4447461"/>
                  <a:pt x="4259203" y="4460383"/>
                </a:cubicBezTo>
                <a:cubicBezTo>
                  <a:pt x="4117388" y="4473305"/>
                  <a:pt x="3955612" y="4459773"/>
                  <a:pt x="3816045" y="4460383"/>
                </a:cubicBezTo>
                <a:cubicBezTo>
                  <a:pt x="3676478" y="4460993"/>
                  <a:pt x="3528603" y="4431813"/>
                  <a:pt x="3332599" y="4460383"/>
                </a:cubicBezTo>
                <a:cubicBezTo>
                  <a:pt x="3136595" y="4488953"/>
                  <a:pt x="2967410" y="4450503"/>
                  <a:pt x="2768579" y="4460383"/>
                </a:cubicBezTo>
                <a:cubicBezTo>
                  <a:pt x="2782094" y="4558723"/>
                  <a:pt x="2745095" y="4709595"/>
                  <a:pt x="2768579" y="4798104"/>
                </a:cubicBezTo>
                <a:cubicBezTo>
                  <a:pt x="2792063" y="4886613"/>
                  <a:pt x="2762538" y="4976575"/>
                  <a:pt x="2768579" y="5109847"/>
                </a:cubicBezTo>
                <a:cubicBezTo>
                  <a:pt x="2830748" y="5106272"/>
                  <a:pt x="2931436" y="5111245"/>
                  <a:pt x="3047591" y="5109847"/>
                </a:cubicBezTo>
                <a:cubicBezTo>
                  <a:pt x="2918610" y="5325771"/>
                  <a:pt x="2852732" y="5314504"/>
                  <a:pt x="2706407" y="5514801"/>
                </a:cubicBezTo>
                <a:cubicBezTo>
                  <a:pt x="2560082" y="5715098"/>
                  <a:pt x="2426858" y="5766682"/>
                  <a:pt x="2391468" y="5888605"/>
                </a:cubicBezTo>
                <a:cubicBezTo>
                  <a:pt x="2279035" y="5764632"/>
                  <a:pt x="2184713" y="5592813"/>
                  <a:pt x="2083090" y="5522589"/>
                </a:cubicBezTo>
                <a:cubicBezTo>
                  <a:pt x="1981467" y="5452365"/>
                  <a:pt x="1872999" y="5191892"/>
                  <a:pt x="1735345" y="5109847"/>
                </a:cubicBezTo>
                <a:cubicBezTo>
                  <a:pt x="1816251" y="5081227"/>
                  <a:pt x="1921925" y="5114000"/>
                  <a:pt x="2014357" y="5109847"/>
                </a:cubicBezTo>
                <a:cubicBezTo>
                  <a:pt x="1993096" y="4975916"/>
                  <a:pt x="2020361" y="4875041"/>
                  <a:pt x="2014357" y="4785115"/>
                </a:cubicBezTo>
                <a:cubicBezTo>
                  <a:pt x="2008353" y="4695189"/>
                  <a:pt x="2051272" y="4604233"/>
                  <a:pt x="2014357" y="4460383"/>
                </a:cubicBezTo>
                <a:cubicBezTo>
                  <a:pt x="1907458" y="4511480"/>
                  <a:pt x="1740600" y="4411782"/>
                  <a:pt x="1551055" y="4460383"/>
                </a:cubicBezTo>
                <a:cubicBezTo>
                  <a:pt x="1361510" y="4508984"/>
                  <a:pt x="1181034" y="4417854"/>
                  <a:pt x="1067609" y="4460383"/>
                </a:cubicBezTo>
                <a:cubicBezTo>
                  <a:pt x="954184" y="4502912"/>
                  <a:pt x="784555" y="4406042"/>
                  <a:pt x="543876" y="4460383"/>
                </a:cubicBezTo>
                <a:cubicBezTo>
                  <a:pt x="303197" y="4514724"/>
                  <a:pt x="204577" y="4447084"/>
                  <a:pt x="0" y="4460383"/>
                </a:cubicBezTo>
                <a:cubicBezTo>
                  <a:pt x="-46439" y="4341839"/>
                  <a:pt x="54259" y="4097740"/>
                  <a:pt x="0" y="3902835"/>
                </a:cubicBezTo>
                <a:cubicBezTo>
                  <a:pt x="-54259" y="3707930"/>
                  <a:pt x="109" y="3565823"/>
                  <a:pt x="0" y="3479099"/>
                </a:cubicBezTo>
                <a:cubicBezTo>
                  <a:pt x="-109" y="3392375"/>
                  <a:pt x="2213" y="3114969"/>
                  <a:pt x="0" y="2966155"/>
                </a:cubicBezTo>
                <a:cubicBezTo>
                  <a:pt x="-2213" y="2817341"/>
                  <a:pt x="24635" y="2562370"/>
                  <a:pt x="0" y="2453211"/>
                </a:cubicBezTo>
                <a:cubicBezTo>
                  <a:pt x="-24635" y="2344052"/>
                  <a:pt x="44918" y="2159089"/>
                  <a:pt x="0" y="2029474"/>
                </a:cubicBezTo>
                <a:cubicBezTo>
                  <a:pt x="-44918" y="1899859"/>
                  <a:pt x="18795" y="1739959"/>
                  <a:pt x="0" y="1516530"/>
                </a:cubicBezTo>
                <a:cubicBezTo>
                  <a:pt x="-18795" y="1293101"/>
                  <a:pt x="32166" y="1143434"/>
                  <a:pt x="0" y="1048190"/>
                </a:cubicBezTo>
                <a:cubicBezTo>
                  <a:pt x="-32166" y="952946"/>
                  <a:pt x="13780" y="822217"/>
                  <a:pt x="0" y="624454"/>
                </a:cubicBezTo>
                <a:cubicBezTo>
                  <a:pt x="-13780" y="426691"/>
                  <a:pt x="24784" y="138086"/>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5" name="Image 4">
            <a:extLst>
              <a:ext uri="{FF2B5EF4-FFF2-40B4-BE49-F238E27FC236}">
                <a16:creationId xmlns:a16="http://schemas.microsoft.com/office/drawing/2014/main" id="{E0E73A83-EC3D-B72F-BC7A-336B24D204B1}"/>
              </a:ext>
            </a:extLst>
          </p:cNvPr>
          <p:cNvPicPr>
            <a:picLocks noChangeAspect="1"/>
          </p:cNvPicPr>
          <p:nvPr/>
        </p:nvPicPr>
        <p:blipFill>
          <a:blip r:embed="rId3"/>
          <a:stretch>
            <a:fillRect/>
          </a:stretch>
        </p:blipFill>
        <p:spPr>
          <a:xfrm>
            <a:off x="5194865" y="354011"/>
            <a:ext cx="2366882" cy="5579957"/>
          </a:xfrm>
          <a:prstGeom prst="rect">
            <a:avLst/>
          </a:prstGeom>
          <a:ln>
            <a:solidFill>
              <a:srgbClr val="4D4D4D"/>
            </a:solidFill>
          </a:ln>
        </p:spPr>
      </p:pic>
      <p:sp>
        <p:nvSpPr>
          <p:cNvPr id="4" name="Rectangle 3">
            <a:extLst>
              <a:ext uri="{FF2B5EF4-FFF2-40B4-BE49-F238E27FC236}">
                <a16:creationId xmlns:a16="http://schemas.microsoft.com/office/drawing/2014/main" id="{A607FDE3-156B-12DA-C615-E48AB4DBB0E9}"/>
              </a:ext>
            </a:extLst>
          </p:cNvPr>
          <p:cNvSpPr/>
          <p:nvPr/>
        </p:nvSpPr>
        <p:spPr>
          <a:xfrm>
            <a:off x="5989320" y="1910080"/>
            <a:ext cx="1570355" cy="402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831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BAE2859-C984-4BC9-61FC-FBB66C147E0F}"/>
              </a:ext>
            </a:extLst>
          </p:cNvPr>
          <p:cNvSpPr txBox="1"/>
          <p:nvPr/>
        </p:nvSpPr>
        <p:spPr>
          <a:xfrm rot="18277776">
            <a:off x="-1085885" y="5066886"/>
            <a:ext cx="9690168" cy="830997"/>
          </a:xfrm>
          <a:prstGeom prst="rect">
            <a:avLst/>
          </a:prstGeom>
          <a:noFill/>
        </p:spPr>
        <p:txBody>
          <a:bodyPr wrap="square" rtlCol="0">
            <a:spAutoFit/>
          </a:bodyPr>
          <a:lstStyle/>
          <a:p>
            <a:pPr algn="ctr"/>
            <a:r>
              <a:rPr lang="fr-FR" sz="4800" dirty="0">
                <a:solidFill>
                  <a:srgbClr val="4D4D4D"/>
                </a:solidFill>
              </a:rPr>
              <a:t>Benne et panneau BOIS</a:t>
            </a:r>
          </a:p>
        </p:txBody>
      </p:sp>
    </p:spTree>
    <p:extLst>
      <p:ext uri="{BB962C8B-B14F-4D97-AF65-F5344CB8AC3E}">
        <p14:creationId xmlns:p14="http://schemas.microsoft.com/office/powerpoint/2010/main" val="336447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DCB945A-2002-F08B-90A9-2AF2C8E7061A}"/>
              </a:ext>
            </a:extLst>
          </p:cNvPr>
          <p:cNvSpPr/>
          <p:nvPr/>
        </p:nvSpPr>
        <p:spPr>
          <a:xfrm>
            <a:off x="0" y="8358185"/>
            <a:ext cx="7559675" cy="45719"/>
          </a:xfrm>
          <a:custGeom>
            <a:avLst/>
            <a:gdLst>
              <a:gd name="connsiteX0" fmla="*/ 0 w 7559675"/>
              <a:gd name="connsiteY0" fmla="*/ 0 h 45719"/>
              <a:gd name="connsiteX1" fmla="*/ 687243 w 7559675"/>
              <a:gd name="connsiteY1" fmla="*/ 0 h 45719"/>
              <a:gd name="connsiteX2" fmla="*/ 1223293 w 7559675"/>
              <a:gd name="connsiteY2" fmla="*/ 0 h 45719"/>
              <a:gd name="connsiteX3" fmla="*/ 1683746 w 7559675"/>
              <a:gd name="connsiteY3" fmla="*/ 0 h 45719"/>
              <a:gd name="connsiteX4" fmla="*/ 2522182 w 7559675"/>
              <a:gd name="connsiteY4" fmla="*/ 0 h 45719"/>
              <a:gd name="connsiteX5" fmla="*/ 3133829 w 7559675"/>
              <a:gd name="connsiteY5" fmla="*/ 0 h 45719"/>
              <a:gd name="connsiteX6" fmla="*/ 3821072 w 7559675"/>
              <a:gd name="connsiteY6" fmla="*/ 0 h 45719"/>
              <a:gd name="connsiteX7" fmla="*/ 4508315 w 7559675"/>
              <a:gd name="connsiteY7" fmla="*/ 0 h 45719"/>
              <a:gd name="connsiteX8" fmla="*/ 5119962 w 7559675"/>
              <a:gd name="connsiteY8" fmla="*/ 0 h 45719"/>
              <a:gd name="connsiteX9" fmla="*/ 5882802 w 7559675"/>
              <a:gd name="connsiteY9" fmla="*/ 0 h 45719"/>
              <a:gd name="connsiteX10" fmla="*/ 6645642 w 7559675"/>
              <a:gd name="connsiteY10" fmla="*/ 0 h 45719"/>
              <a:gd name="connsiteX11" fmla="*/ 7559675 w 7559675"/>
              <a:gd name="connsiteY11" fmla="*/ 0 h 45719"/>
              <a:gd name="connsiteX12" fmla="*/ 7559675 w 7559675"/>
              <a:gd name="connsiteY12" fmla="*/ 45719 h 45719"/>
              <a:gd name="connsiteX13" fmla="*/ 7099222 w 7559675"/>
              <a:gd name="connsiteY13" fmla="*/ 45719 h 45719"/>
              <a:gd name="connsiteX14" fmla="*/ 6260785 w 7559675"/>
              <a:gd name="connsiteY14" fmla="*/ 45719 h 45719"/>
              <a:gd name="connsiteX15" fmla="*/ 5724736 w 7559675"/>
              <a:gd name="connsiteY15" fmla="*/ 45719 h 45719"/>
              <a:gd name="connsiteX16" fmla="*/ 5264283 w 7559675"/>
              <a:gd name="connsiteY16" fmla="*/ 45719 h 45719"/>
              <a:gd name="connsiteX17" fmla="*/ 4425846 w 7559675"/>
              <a:gd name="connsiteY17" fmla="*/ 45719 h 45719"/>
              <a:gd name="connsiteX18" fmla="*/ 3663006 w 7559675"/>
              <a:gd name="connsiteY18" fmla="*/ 45719 h 45719"/>
              <a:gd name="connsiteX19" fmla="*/ 2824569 w 7559675"/>
              <a:gd name="connsiteY19" fmla="*/ 45719 h 45719"/>
              <a:gd name="connsiteX20" fmla="*/ 2061730 w 7559675"/>
              <a:gd name="connsiteY20" fmla="*/ 45719 h 45719"/>
              <a:gd name="connsiteX21" fmla="*/ 1450083 w 7559675"/>
              <a:gd name="connsiteY21" fmla="*/ 45719 h 45719"/>
              <a:gd name="connsiteX22" fmla="*/ 989630 w 7559675"/>
              <a:gd name="connsiteY22" fmla="*/ 45719 h 45719"/>
              <a:gd name="connsiteX23" fmla="*/ 0 w 7559675"/>
              <a:gd name="connsiteY23" fmla="*/ 45719 h 45719"/>
              <a:gd name="connsiteX24" fmla="*/ 0 w 7559675"/>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59675" h="45719" fill="none" extrusionOk="0">
                <a:moveTo>
                  <a:pt x="0" y="0"/>
                </a:moveTo>
                <a:cubicBezTo>
                  <a:pt x="140283" y="-30552"/>
                  <a:pt x="378068" y="9513"/>
                  <a:pt x="687243" y="0"/>
                </a:cubicBezTo>
                <a:cubicBezTo>
                  <a:pt x="996418" y="-9513"/>
                  <a:pt x="1040337" y="14076"/>
                  <a:pt x="1223293" y="0"/>
                </a:cubicBezTo>
                <a:cubicBezTo>
                  <a:pt x="1406249" y="-14076"/>
                  <a:pt x="1527270" y="-13603"/>
                  <a:pt x="1683746" y="0"/>
                </a:cubicBezTo>
                <a:cubicBezTo>
                  <a:pt x="1840222" y="13603"/>
                  <a:pt x="2133907" y="-11396"/>
                  <a:pt x="2522182" y="0"/>
                </a:cubicBezTo>
                <a:cubicBezTo>
                  <a:pt x="2910457" y="11396"/>
                  <a:pt x="2894340" y="13235"/>
                  <a:pt x="3133829" y="0"/>
                </a:cubicBezTo>
                <a:cubicBezTo>
                  <a:pt x="3373318" y="-13235"/>
                  <a:pt x="3644803" y="7342"/>
                  <a:pt x="3821072" y="0"/>
                </a:cubicBezTo>
                <a:cubicBezTo>
                  <a:pt x="3997341" y="-7342"/>
                  <a:pt x="4185636" y="29239"/>
                  <a:pt x="4508315" y="0"/>
                </a:cubicBezTo>
                <a:cubicBezTo>
                  <a:pt x="4830994" y="-29239"/>
                  <a:pt x="4820727" y="-25212"/>
                  <a:pt x="5119962" y="0"/>
                </a:cubicBezTo>
                <a:cubicBezTo>
                  <a:pt x="5419197" y="25212"/>
                  <a:pt x="5664789" y="5556"/>
                  <a:pt x="5882802" y="0"/>
                </a:cubicBezTo>
                <a:cubicBezTo>
                  <a:pt x="6100815" y="-5556"/>
                  <a:pt x="6355472" y="-29322"/>
                  <a:pt x="6645642" y="0"/>
                </a:cubicBezTo>
                <a:cubicBezTo>
                  <a:pt x="6935812" y="29322"/>
                  <a:pt x="7352199" y="44593"/>
                  <a:pt x="7559675" y="0"/>
                </a:cubicBezTo>
                <a:cubicBezTo>
                  <a:pt x="7557902" y="12291"/>
                  <a:pt x="7559680" y="34226"/>
                  <a:pt x="7559675" y="45719"/>
                </a:cubicBezTo>
                <a:cubicBezTo>
                  <a:pt x="7383127" y="50004"/>
                  <a:pt x="7315850" y="31178"/>
                  <a:pt x="7099222" y="45719"/>
                </a:cubicBezTo>
                <a:cubicBezTo>
                  <a:pt x="6882594" y="60260"/>
                  <a:pt x="6482491" y="77673"/>
                  <a:pt x="6260785" y="45719"/>
                </a:cubicBezTo>
                <a:cubicBezTo>
                  <a:pt x="6039079" y="13765"/>
                  <a:pt x="5834410" y="42724"/>
                  <a:pt x="5724736" y="45719"/>
                </a:cubicBezTo>
                <a:cubicBezTo>
                  <a:pt x="5615062" y="48714"/>
                  <a:pt x="5434551" y="25924"/>
                  <a:pt x="5264283" y="45719"/>
                </a:cubicBezTo>
                <a:cubicBezTo>
                  <a:pt x="5094015" y="65514"/>
                  <a:pt x="4596292" y="36252"/>
                  <a:pt x="4425846" y="45719"/>
                </a:cubicBezTo>
                <a:cubicBezTo>
                  <a:pt x="4255400" y="55186"/>
                  <a:pt x="4019865" y="57615"/>
                  <a:pt x="3663006" y="45719"/>
                </a:cubicBezTo>
                <a:cubicBezTo>
                  <a:pt x="3306147" y="33823"/>
                  <a:pt x="3144886" y="64360"/>
                  <a:pt x="2824569" y="45719"/>
                </a:cubicBezTo>
                <a:cubicBezTo>
                  <a:pt x="2504252" y="27078"/>
                  <a:pt x="2382794" y="78053"/>
                  <a:pt x="2061730" y="45719"/>
                </a:cubicBezTo>
                <a:cubicBezTo>
                  <a:pt x="1740666" y="13385"/>
                  <a:pt x="1575940" y="75674"/>
                  <a:pt x="1450083" y="45719"/>
                </a:cubicBezTo>
                <a:cubicBezTo>
                  <a:pt x="1324226" y="15764"/>
                  <a:pt x="1184641" y="58129"/>
                  <a:pt x="989630" y="45719"/>
                </a:cubicBezTo>
                <a:cubicBezTo>
                  <a:pt x="794619" y="33309"/>
                  <a:pt x="424502" y="62941"/>
                  <a:pt x="0" y="45719"/>
                </a:cubicBezTo>
                <a:cubicBezTo>
                  <a:pt x="994" y="30229"/>
                  <a:pt x="1610" y="20854"/>
                  <a:pt x="0" y="0"/>
                </a:cubicBezTo>
                <a:close/>
              </a:path>
              <a:path w="7559675" h="45719" stroke="0" extrusionOk="0">
                <a:moveTo>
                  <a:pt x="0" y="0"/>
                </a:moveTo>
                <a:cubicBezTo>
                  <a:pt x="371544" y="-11670"/>
                  <a:pt x="455562" y="-10049"/>
                  <a:pt x="838437" y="0"/>
                </a:cubicBezTo>
                <a:cubicBezTo>
                  <a:pt x="1221312" y="10049"/>
                  <a:pt x="1272883" y="-33332"/>
                  <a:pt x="1525680" y="0"/>
                </a:cubicBezTo>
                <a:cubicBezTo>
                  <a:pt x="1778477" y="33332"/>
                  <a:pt x="1904506" y="22273"/>
                  <a:pt x="2212923" y="0"/>
                </a:cubicBezTo>
                <a:cubicBezTo>
                  <a:pt x="2521340" y="-22273"/>
                  <a:pt x="2568157" y="-5623"/>
                  <a:pt x="2748973" y="0"/>
                </a:cubicBezTo>
                <a:cubicBezTo>
                  <a:pt x="2929789" y="5623"/>
                  <a:pt x="3110606" y="20454"/>
                  <a:pt x="3285022" y="0"/>
                </a:cubicBezTo>
                <a:cubicBezTo>
                  <a:pt x="3459438" y="-20454"/>
                  <a:pt x="3942712" y="-14987"/>
                  <a:pt x="4123459" y="0"/>
                </a:cubicBezTo>
                <a:cubicBezTo>
                  <a:pt x="4304206" y="14987"/>
                  <a:pt x="4605219" y="-9294"/>
                  <a:pt x="4810702" y="0"/>
                </a:cubicBezTo>
                <a:cubicBezTo>
                  <a:pt x="5016185" y="9294"/>
                  <a:pt x="5156472" y="4763"/>
                  <a:pt x="5422349" y="0"/>
                </a:cubicBezTo>
                <a:cubicBezTo>
                  <a:pt x="5688226" y="-4763"/>
                  <a:pt x="5972798" y="-17417"/>
                  <a:pt x="6185189" y="0"/>
                </a:cubicBezTo>
                <a:cubicBezTo>
                  <a:pt x="6397580" y="17417"/>
                  <a:pt x="6420786" y="-12844"/>
                  <a:pt x="6645642" y="0"/>
                </a:cubicBezTo>
                <a:cubicBezTo>
                  <a:pt x="6870498" y="12844"/>
                  <a:pt x="7327977" y="-16615"/>
                  <a:pt x="7559675" y="0"/>
                </a:cubicBezTo>
                <a:cubicBezTo>
                  <a:pt x="7559750" y="14396"/>
                  <a:pt x="7560922" y="26640"/>
                  <a:pt x="7559675" y="45719"/>
                </a:cubicBezTo>
                <a:cubicBezTo>
                  <a:pt x="7197961" y="82211"/>
                  <a:pt x="6913044" y="74391"/>
                  <a:pt x="6721238" y="45719"/>
                </a:cubicBezTo>
                <a:cubicBezTo>
                  <a:pt x="6529432" y="17047"/>
                  <a:pt x="6241586" y="74044"/>
                  <a:pt x="6033995" y="45719"/>
                </a:cubicBezTo>
                <a:cubicBezTo>
                  <a:pt x="5826404" y="17394"/>
                  <a:pt x="5780666" y="25276"/>
                  <a:pt x="5573542" y="45719"/>
                </a:cubicBezTo>
                <a:cubicBezTo>
                  <a:pt x="5366418" y="66162"/>
                  <a:pt x="5173588" y="69974"/>
                  <a:pt x="4886299" y="45719"/>
                </a:cubicBezTo>
                <a:cubicBezTo>
                  <a:pt x="4599010" y="21464"/>
                  <a:pt x="4545846" y="36875"/>
                  <a:pt x="4425846" y="45719"/>
                </a:cubicBezTo>
                <a:cubicBezTo>
                  <a:pt x="4305846" y="54563"/>
                  <a:pt x="4095882" y="38742"/>
                  <a:pt x="3965393" y="45719"/>
                </a:cubicBezTo>
                <a:cubicBezTo>
                  <a:pt x="3834904" y="52696"/>
                  <a:pt x="3462707" y="52407"/>
                  <a:pt x="3126956" y="45719"/>
                </a:cubicBezTo>
                <a:cubicBezTo>
                  <a:pt x="2791205" y="39031"/>
                  <a:pt x="2814002" y="27046"/>
                  <a:pt x="2515310" y="45719"/>
                </a:cubicBezTo>
                <a:cubicBezTo>
                  <a:pt x="2216618" y="64392"/>
                  <a:pt x="2021348" y="42678"/>
                  <a:pt x="1676873" y="45719"/>
                </a:cubicBezTo>
                <a:cubicBezTo>
                  <a:pt x="1332398" y="48760"/>
                  <a:pt x="1050097" y="25747"/>
                  <a:pt x="838437" y="45719"/>
                </a:cubicBezTo>
                <a:cubicBezTo>
                  <a:pt x="626777" y="65691"/>
                  <a:pt x="358436" y="18903"/>
                  <a:pt x="0" y="45719"/>
                </a:cubicBezTo>
                <a:cubicBezTo>
                  <a:pt x="-630" y="35874"/>
                  <a:pt x="-2250" y="17948"/>
                  <a:pt x="0" y="0"/>
                </a:cubicBezTo>
                <a:close/>
              </a:path>
            </a:pathLst>
          </a:custGeom>
          <a:solidFill>
            <a:srgbClr val="EBCD9E"/>
          </a:solidFill>
          <a:ln>
            <a:solidFill>
              <a:srgbClr val="EBCD9E"/>
            </a:solidFill>
            <a:extLst>
              <a:ext uri="{C807C97D-BFC1-408E-A445-0C87EB9F89A2}">
                <ask:lineSketchStyleProps xmlns:ask="http://schemas.microsoft.com/office/drawing/2018/sketchyshapes" sd="6610582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97436CF-AAE0-102C-7D96-DCDEA81D205B}"/>
              </a:ext>
            </a:extLst>
          </p:cNvPr>
          <p:cNvSpPr/>
          <p:nvPr/>
        </p:nvSpPr>
        <p:spPr>
          <a:xfrm rot="5400000">
            <a:off x="4623469" y="7044863"/>
            <a:ext cx="3487603" cy="367777"/>
          </a:xfrm>
          <a:prstGeom prst="rect">
            <a:avLst/>
          </a:prstGeom>
          <a:blipFill>
            <a:blip r:embed="rId3"/>
            <a:tile tx="0" ty="0" sx="100000" sy="100000" flip="none" algn="tl"/>
          </a:blipFill>
          <a:ln w="3175">
            <a:solidFill>
              <a:srgbClr val="EBC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2" name="Groupe 1">
            <a:extLst>
              <a:ext uri="{FF2B5EF4-FFF2-40B4-BE49-F238E27FC236}">
                <a16:creationId xmlns:a16="http://schemas.microsoft.com/office/drawing/2014/main" id="{B88926E6-CFE0-E3C3-48C7-44F215D432F7}"/>
              </a:ext>
            </a:extLst>
          </p:cNvPr>
          <p:cNvGrpSpPr/>
          <p:nvPr/>
        </p:nvGrpSpPr>
        <p:grpSpPr>
          <a:xfrm>
            <a:off x="135462" y="6444602"/>
            <a:ext cx="6279042" cy="3628085"/>
            <a:chOff x="3393288" y="3626390"/>
            <a:chExt cx="3191697" cy="1800000"/>
          </a:xfrm>
        </p:grpSpPr>
        <p:sp>
          <p:nvSpPr>
            <p:cNvPr id="7" name="Parallélogramme 6">
              <a:extLst>
                <a:ext uri="{FF2B5EF4-FFF2-40B4-BE49-F238E27FC236}">
                  <a16:creationId xmlns:a16="http://schemas.microsoft.com/office/drawing/2014/main" id="{B5DFD509-F1D7-4133-9B79-FBAB6897FB4C}"/>
                </a:ext>
              </a:extLst>
            </p:cNvPr>
            <p:cNvSpPr/>
            <p:nvPr/>
          </p:nvSpPr>
          <p:spPr>
            <a:xfrm flipH="1">
              <a:off x="3409948" y="3637502"/>
              <a:ext cx="3175037" cy="854110"/>
            </a:xfrm>
            <a:prstGeom prst="parallelogram">
              <a:avLst>
                <a:gd name="adj" fmla="val 47635"/>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8" name="Trapèze 7">
              <a:extLst>
                <a:ext uri="{FF2B5EF4-FFF2-40B4-BE49-F238E27FC236}">
                  <a16:creationId xmlns:a16="http://schemas.microsoft.com/office/drawing/2014/main" id="{3E03AE50-87DA-B027-352C-08ECAADE3015}"/>
                </a:ext>
              </a:extLst>
            </p:cNvPr>
            <p:cNvSpPr/>
            <p:nvPr/>
          </p:nvSpPr>
          <p:spPr>
            <a:xfrm flipV="1">
              <a:off x="3838576" y="4509064"/>
              <a:ext cx="2746409" cy="902470"/>
            </a:xfrm>
            <a:prstGeom prst="trapezoid">
              <a:avLst>
                <a:gd name="adj" fmla="val 23417"/>
              </a:avLst>
            </a:pr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sp>
          <p:nvSpPr>
            <p:cNvPr id="29" name="Forme libre : forme 28">
              <a:extLst>
                <a:ext uri="{FF2B5EF4-FFF2-40B4-BE49-F238E27FC236}">
                  <a16:creationId xmlns:a16="http://schemas.microsoft.com/office/drawing/2014/main" id="{465BA016-E06E-DB20-01E5-A47605E7D8B2}"/>
                </a:ext>
              </a:extLst>
            </p:cNvPr>
            <p:cNvSpPr/>
            <p:nvPr/>
          </p:nvSpPr>
          <p:spPr>
            <a:xfrm>
              <a:off x="3393288" y="3626390"/>
              <a:ext cx="650875" cy="1800000"/>
            </a:xfrm>
            <a:custGeom>
              <a:avLst/>
              <a:gdLst>
                <a:gd name="connsiteX0" fmla="*/ 215900 w 650875"/>
                <a:gd name="connsiteY0" fmla="*/ 911225 h 1758950"/>
                <a:gd name="connsiteX1" fmla="*/ 650875 w 650875"/>
                <a:gd name="connsiteY1" fmla="*/ 1758950 h 1758950"/>
                <a:gd name="connsiteX2" fmla="*/ 444500 w 650875"/>
                <a:gd name="connsiteY2" fmla="*/ 889000 h 1758950"/>
                <a:gd name="connsiteX3" fmla="*/ 0 w 650875"/>
                <a:gd name="connsiteY3" fmla="*/ 0 h 1758950"/>
                <a:gd name="connsiteX4" fmla="*/ 215900 w 650875"/>
                <a:gd name="connsiteY4" fmla="*/ 911225 h 175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75" h="1758950">
                  <a:moveTo>
                    <a:pt x="215900" y="911225"/>
                  </a:moveTo>
                  <a:lnTo>
                    <a:pt x="650875" y="1758950"/>
                  </a:lnTo>
                  <a:lnTo>
                    <a:pt x="444500" y="889000"/>
                  </a:lnTo>
                  <a:lnTo>
                    <a:pt x="0" y="0"/>
                  </a:lnTo>
                  <a:lnTo>
                    <a:pt x="215900" y="911225"/>
                  </a:lnTo>
                  <a:close/>
                </a:path>
              </a:pathLst>
            </a:custGeom>
            <a:solidFill>
              <a:schemeClr val="bg1">
                <a:lumMod val="95000"/>
              </a:schemeClr>
            </a:solidFill>
            <a:ln w="381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73"/>
            </a:p>
          </p:txBody>
        </p:sp>
        <p:grpSp>
          <p:nvGrpSpPr>
            <p:cNvPr id="41" name="Groupe 40">
              <a:extLst>
                <a:ext uri="{FF2B5EF4-FFF2-40B4-BE49-F238E27FC236}">
                  <a16:creationId xmlns:a16="http://schemas.microsoft.com/office/drawing/2014/main" id="{700C88BB-093A-35A8-0648-DCFEC7C4114C}"/>
                </a:ext>
              </a:extLst>
            </p:cNvPr>
            <p:cNvGrpSpPr/>
            <p:nvPr/>
          </p:nvGrpSpPr>
          <p:grpSpPr>
            <a:xfrm>
              <a:off x="4241006" y="4648866"/>
              <a:ext cx="1940713" cy="637510"/>
              <a:chOff x="4241006" y="4648866"/>
              <a:chExt cx="1940713" cy="637510"/>
            </a:xfrm>
          </p:grpSpPr>
          <p:cxnSp>
            <p:nvCxnSpPr>
              <p:cNvPr id="3" name="Connecteur droit 2">
                <a:extLst>
                  <a:ext uri="{FF2B5EF4-FFF2-40B4-BE49-F238E27FC236}">
                    <a16:creationId xmlns:a16="http://schemas.microsoft.com/office/drawing/2014/main" id="{02AEB870-CA40-8393-23A5-3D06AD863B4C}"/>
                  </a:ext>
                </a:extLst>
              </p:cNvPr>
              <p:cNvCxnSpPr>
                <a:cxnSpLocks/>
              </p:cNvCxnSpPr>
              <p:nvPr/>
            </p:nvCxnSpPr>
            <p:spPr>
              <a:xfrm>
                <a:off x="4241006" y="4648866"/>
                <a:ext cx="14049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82A787BC-C011-2D51-CE99-922AAABD3636}"/>
                  </a:ext>
                </a:extLst>
              </p:cNvPr>
              <p:cNvCxnSpPr>
                <a:cxnSpLocks/>
              </p:cNvCxnSpPr>
              <p:nvPr/>
            </p:nvCxnSpPr>
            <p:spPr>
              <a:xfrm>
                <a:off x="4743450" y="4648866"/>
                <a:ext cx="83339"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60CD82B-09B7-CD51-9656-733448B9F519}"/>
                  </a:ext>
                </a:extLst>
              </p:cNvPr>
              <p:cNvCxnSpPr>
                <a:cxnSpLocks/>
              </p:cNvCxnSpPr>
              <p:nvPr/>
            </p:nvCxnSpPr>
            <p:spPr>
              <a:xfrm flipH="1">
                <a:off x="6035685" y="4648866"/>
                <a:ext cx="146034"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D3DEFA3-305C-8A33-BE18-E3A8915181D5}"/>
                  </a:ext>
                </a:extLst>
              </p:cNvPr>
              <p:cNvCxnSpPr>
                <a:cxnSpLocks/>
              </p:cNvCxnSpPr>
              <p:nvPr/>
            </p:nvCxnSpPr>
            <p:spPr>
              <a:xfrm flipH="1">
                <a:off x="5637185" y="4648866"/>
                <a:ext cx="99246"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EDCAFD5F-0685-F2A3-AF13-00EF6EF89FD4}"/>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cxnSp>
          <p:nvCxnSpPr>
            <p:cNvPr id="38" name="Connecteur droit 37">
              <a:extLst>
                <a:ext uri="{FF2B5EF4-FFF2-40B4-BE49-F238E27FC236}">
                  <a16:creationId xmlns:a16="http://schemas.microsoft.com/office/drawing/2014/main" id="{AC27A8F7-7795-F77B-7225-6C9FBA246151}"/>
                </a:ext>
              </a:extLst>
            </p:cNvPr>
            <p:cNvCxnSpPr>
              <a:cxnSpLocks/>
            </p:cNvCxnSpPr>
            <p:nvPr/>
          </p:nvCxnSpPr>
          <p:spPr>
            <a:xfrm flipH="1">
              <a:off x="5965031" y="3646286"/>
              <a:ext cx="186944" cy="845326"/>
            </a:xfrm>
            <a:prstGeom prst="line">
              <a:avLst/>
            </a:prstGeom>
            <a:ln w="28575">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42" name="Groupe 41">
              <a:extLst>
                <a:ext uri="{FF2B5EF4-FFF2-40B4-BE49-F238E27FC236}">
                  <a16:creationId xmlns:a16="http://schemas.microsoft.com/office/drawing/2014/main" id="{0C5B75E4-3F8A-031B-E76F-39AADEEF0A07}"/>
                </a:ext>
              </a:extLst>
            </p:cNvPr>
            <p:cNvGrpSpPr/>
            <p:nvPr/>
          </p:nvGrpSpPr>
          <p:grpSpPr>
            <a:xfrm>
              <a:off x="3856773" y="3808160"/>
              <a:ext cx="1973715" cy="579555"/>
              <a:chOff x="4208004" y="4648866"/>
              <a:chExt cx="1973715" cy="637510"/>
            </a:xfrm>
          </p:grpSpPr>
          <p:cxnSp>
            <p:nvCxnSpPr>
              <p:cNvPr id="43" name="Connecteur droit 42">
                <a:extLst>
                  <a:ext uri="{FF2B5EF4-FFF2-40B4-BE49-F238E27FC236}">
                    <a16:creationId xmlns:a16="http://schemas.microsoft.com/office/drawing/2014/main" id="{488C8DDB-551A-3171-ECFB-D7369EA9D78B}"/>
                  </a:ext>
                </a:extLst>
              </p:cNvPr>
              <p:cNvCxnSpPr>
                <a:cxnSpLocks/>
              </p:cNvCxnSpPr>
              <p:nvPr/>
            </p:nvCxnSpPr>
            <p:spPr>
              <a:xfrm>
                <a:off x="4208004" y="4677084"/>
                <a:ext cx="173497" cy="609292"/>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6E301B66-FC41-36E8-7011-E87C185BA172}"/>
                  </a:ext>
                </a:extLst>
              </p:cNvPr>
              <p:cNvCxnSpPr>
                <a:cxnSpLocks/>
              </p:cNvCxnSpPr>
              <p:nvPr/>
            </p:nvCxnSpPr>
            <p:spPr>
              <a:xfrm>
                <a:off x="4723604" y="4648866"/>
                <a:ext cx="103185"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C33DF7B3-25DC-63ED-EF08-18B693A94192}"/>
                  </a:ext>
                </a:extLst>
              </p:cNvPr>
              <p:cNvCxnSpPr>
                <a:cxnSpLocks/>
              </p:cNvCxnSpPr>
              <p:nvPr/>
            </p:nvCxnSpPr>
            <p:spPr>
              <a:xfrm flipH="1">
                <a:off x="6063850" y="4648866"/>
                <a:ext cx="11786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F1136C03-8E07-031E-00FF-32B5B6CCF414}"/>
                  </a:ext>
                </a:extLst>
              </p:cNvPr>
              <p:cNvCxnSpPr>
                <a:cxnSpLocks/>
              </p:cNvCxnSpPr>
              <p:nvPr/>
            </p:nvCxnSpPr>
            <p:spPr>
              <a:xfrm flipH="1">
                <a:off x="5650582" y="4648866"/>
                <a:ext cx="85849" cy="63332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BCBD372B-42D2-BE57-F1C9-01AD9137B84A}"/>
                  </a:ext>
                </a:extLst>
              </p:cNvPr>
              <p:cNvCxnSpPr>
                <a:cxnSpLocks/>
              </p:cNvCxnSpPr>
              <p:nvPr/>
            </p:nvCxnSpPr>
            <p:spPr>
              <a:xfrm>
                <a:off x="5238685" y="4648866"/>
                <a:ext cx="0" cy="637510"/>
              </a:xfrm>
              <a:prstGeom prst="line">
                <a:avLst/>
              </a:prstGeom>
              <a:ln w="19050">
                <a:solidFill>
                  <a:srgbClr val="4D4D4D"/>
                </a:solidFill>
              </a:ln>
            </p:spPr>
            <p:style>
              <a:lnRef idx="2">
                <a:schemeClr val="accent1"/>
              </a:lnRef>
              <a:fillRef idx="0">
                <a:schemeClr val="accent1"/>
              </a:fillRef>
              <a:effectRef idx="1">
                <a:schemeClr val="accent1"/>
              </a:effectRef>
              <a:fontRef idx="minor">
                <a:schemeClr val="tx1"/>
              </a:fontRef>
            </p:style>
          </p:cxnSp>
        </p:grpSp>
      </p:grpSp>
      <p:sp>
        <p:nvSpPr>
          <p:cNvPr id="12" name="Légende : flèche vers le bas 11">
            <a:extLst>
              <a:ext uri="{FF2B5EF4-FFF2-40B4-BE49-F238E27FC236}">
                <a16:creationId xmlns:a16="http://schemas.microsoft.com/office/drawing/2014/main" id="{384866FD-7340-6295-227E-BD73A70AE8E6}"/>
              </a:ext>
            </a:extLst>
          </p:cNvPr>
          <p:cNvSpPr/>
          <p:nvPr/>
        </p:nvSpPr>
        <p:spPr>
          <a:xfrm>
            <a:off x="204394" y="301021"/>
            <a:ext cx="4782936" cy="5941595"/>
          </a:xfrm>
          <a:custGeom>
            <a:avLst/>
            <a:gdLst>
              <a:gd name="connsiteX0" fmla="*/ 0 w 4782936"/>
              <a:gd name="connsiteY0" fmla="*/ 0 h 5941595"/>
              <a:gd name="connsiteX1" fmla="*/ 502208 w 4782936"/>
              <a:gd name="connsiteY1" fmla="*/ 0 h 5941595"/>
              <a:gd name="connsiteX2" fmla="*/ 1052246 w 4782936"/>
              <a:gd name="connsiteY2" fmla="*/ 0 h 5941595"/>
              <a:gd name="connsiteX3" fmla="*/ 1650113 w 4782936"/>
              <a:gd name="connsiteY3" fmla="*/ 0 h 5941595"/>
              <a:gd name="connsiteX4" fmla="*/ 2152321 w 4782936"/>
              <a:gd name="connsiteY4" fmla="*/ 0 h 5941595"/>
              <a:gd name="connsiteX5" fmla="*/ 2606700 w 4782936"/>
              <a:gd name="connsiteY5" fmla="*/ 0 h 5941595"/>
              <a:gd name="connsiteX6" fmla="*/ 3252396 w 4782936"/>
              <a:gd name="connsiteY6" fmla="*/ 0 h 5941595"/>
              <a:gd name="connsiteX7" fmla="*/ 3706775 w 4782936"/>
              <a:gd name="connsiteY7" fmla="*/ 0 h 5941595"/>
              <a:gd name="connsiteX8" fmla="*/ 4161154 w 4782936"/>
              <a:gd name="connsiteY8" fmla="*/ 0 h 5941595"/>
              <a:gd name="connsiteX9" fmla="*/ 4782936 w 4782936"/>
              <a:gd name="connsiteY9" fmla="*/ 0 h 5941595"/>
              <a:gd name="connsiteX10" fmla="*/ 4782936 w 4782936"/>
              <a:gd name="connsiteY10" fmla="*/ 652576 h 5941595"/>
              <a:gd name="connsiteX11" fmla="*/ 4782936 w 4782936"/>
              <a:gd name="connsiteY11" fmla="*/ 1125130 h 5941595"/>
              <a:gd name="connsiteX12" fmla="*/ 4782936 w 4782936"/>
              <a:gd name="connsiteY12" fmla="*/ 1687695 h 5941595"/>
              <a:gd name="connsiteX13" fmla="*/ 4782936 w 4782936"/>
              <a:gd name="connsiteY13" fmla="*/ 2160250 h 5941595"/>
              <a:gd name="connsiteX14" fmla="*/ 4782936 w 4782936"/>
              <a:gd name="connsiteY14" fmla="*/ 2587800 h 5941595"/>
              <a:gd name="connsiteX15" fmla="*/ 4782936 w 4782936"/>
              <a:gd name="connsiteY15" fmla="*/ 3150365 h 5941595"/>
              <a:gd name="connsiteX16" fmla="*/ 4782936 w 4782936"/>
              <a:gd name="connsiteY16" fmla="*/ 3667925 h 5941595"/>
              <a:gd name="connsiteX17" fmla="*/ 4782936 w 4782936"/>
              <a:gd name="connsiteY17" fmla="*/ 4500521 h 5941595"/>
              <a:gd name="connsiteX18" fmla="*/ 4259203 w 4782936"/>
              <a:gd name="connsiteY18" fmla="*/ 4500521 h 5941595"/>
              <a:gd name="connsiteX19" fmla="*/ 3816045 w 4782936"/>
              <a:gd name="connsiteY19" fmla="*/ 4500521 h 5941595"/>
              <a:gd name="connsiteX20" fmla="*/ 3332599 w 4782936"/>
              <a:gd name="connsiteY20" fmla="*/ 4500521 h 5941595"/>
              <a:gd name="connsiteX21" fmla="*/ 2768579 w 4782936"/>
              <a:gd name="connsiteY21" fmla="*/ 4500521 h 5941595"/>
              <a:gd name="connsiteX22" fmla="*/ 2768579 w 4782936"/>
              <a:gd name="connsiteY22" fmla="*/ 4844925 h 5941595"/>
              <a:gd name="connsiteX23" fmla="*/ 2768579 w 4782936"/>
              <a:gd name="connsiteY23" fmla="*/ 5162837 h 5941595"/>
              <a:gd name="connsiteX24" fmla="*/ 3047591 w 4782936"/>
              <a:gd name="connsiteY24" fmla="*/ 5162837 h 5941595"/>
              <a:gd name="connsiteX25" fmla="*/ 2706407 w 4782936"/>
              <a:gd name="connsiteY25" fmla="*/ 5567791 h 5941595"/>
              <a:gd name="connsiteX26" fmla="*/ 2391468 w 4782936"/>
              <a:gd name="connsiteY26" fmla="*/ 5941595 h 5941595"/>
              <a:gd name="connsiteX27" fmla="*/ 2083090 w 4782936"/>
              <a:gd name="connsiteY27" fmla="*/ 5575579 h 5941595"/>
              <a:gd name="connsiteX28" fmla="*/ 1735345 w 4782936"/>
              <a:gd name="connsiteY28" fmla="*/ 5162837 h 5941595"/>
              <a:gd name="connsiteX29" fmla="*/ 2014357 w 4782936"/>
              <a:gd name="connsiteY29" fmla="*/ 5162837 h 5941595"/>
              <a:gd name="connsiteX30" fmla="*/ 2014357 w 4782936"/>
              <a:gd name="connsiteY30" fmla="*/ 4831679 h 5941595"/>
              <a:gd name="connsiteX31" fmla="*/ 2014357 w 4782936"/>
              <a:gd name="connsiteY31" fmla="*/ 4500521 h 5941595"/>
              <a:gd name="connsiteX32" fmla="*/ 1551055 w 4782936"/>
              <a:gd name="connsiteY32" fmla="*/ 4500521 h 5941595"/>
              <a:gd name="connsiteX33" fmla="*/ 1067609 w 4782936"/>
              <a:gd name="connsiteY33" fmla="*/ 4500521 h 5941595"/>
              <a:gd name="connsiteX34" fmla="*/ 543876 w 4782936"/>
              <a:gd name="connsiteY34" fmla="*/ 4500521 h 5941595"/>
              <a:gd name="connsiteX35" fmla="*/ 0 w 4782936"/>
              <a:gd name="connsiteY35" fmla="*/ 4500521 h 5941595"/>
              <a:gd name="connsiteX36" fmla="*/ 0 w 4782936"/>
              <a:gd name="connsiteY36" fmla="*/ 3937956 h 5941595"/>
              <a:gd name="connsiteX37" fmla="*/ 0 w 4782936"/>
              <a:gd name="connsiteY37" fmla="*/ 3510406 h 5941595"/>
              <a:gd name="connsiteX38" fmla="*/ 0 w 4782936"/>
              <a:gd name="connsiteY38" fmla="*/ 2992846 h 5941595"/>
              <a:gd name="connsiteX39" fmla="*/ 0 w 4782936"/>
              <a:gd name="connsiteY39" fmla="*/ 2475287 h 5941595"/>
              <a:gd name="connsiteX40" fmla="*/ 0 w 4782936"/>
              <a:gd name="connsiteY40" fmla="*/ 2047737 h 5941595"/>
              <a:gd name="connsiteX41" fmla="*/ 0 w 4782936"/>
              <a:gd name="connsiteY41" fmla="*/ 1530177 h 5941595"/>
              <a:gd name="connsiteX42" fmla="*/ 0 w 4782936"/>
              <a:gd name="connsiteY42" fmla="*/ 1057622 h 5941595"/>
              <a:gd name="connsiteX43" fmla="*/ 0 w 4782936"/>
              <a:gd name="connsiteY43" fmla="*/ 630073 h 5941595"/>
              <a:gd name="connsiteX44" fmla="*/ 0 w 4782936"/>
              <a:gd name="connsiteY44" fmla="*/ 0 h 594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82936" h="5941595" extrusionOk="0">
                <a:moveTo>
                  <a:pt x="0" y="0"/>
                </a:moveTo>
                <a:cubicBezTo>
                  <a:pt x="217949" y="-31958"/>
                  <a:pt x="266740" y="22510"/>
                  <a:pt x="502208" y="0"/>
                </a:cubicBezTo>
                <a:cubicBezTo>
                  <a:pt x="737676" y="-22510"/>
                  <a:pt x="831336" y="33212"/>
                  <a:pt x="1052246" y="0"/>
                </a:cubicBezTo>
                <a:cubicBezTo>
                  <a:pt x="1273156" y="-33212"/>
                  <a:pt x="1450422" y="70444"/>
                  <a:pt x="1650113" y="0"/>
                </a:cubicBezTo>
                <a:cubicBezTo>
                  <a:pt x="1849804" y="-70444"/>
                  <a:pt x="2051699" y="31098"/>
                  <a:pt x="2152321" y="0"/>
                </a:cubicBezTo>
                <a:cubicBezTo>
                  <a:pt x="2252943" y="-31098"/>
                  <a:pt x="2503575" y="28433"/>
                  <a:pt x="2606700" y="0"/>
                </a:cubicBezTo>
                <a:cubicBezTo>
                  <a:pt x="2709825" y="-28433"/>
                  <a:pt x="3108913" y="35934"/>
                  <a:pt x="3252396" y="0"/>
                </a:cubicBezTo>
                <a:cubicBezTo>
                  <a:pt x="3395879" y="-35934"/>
                  <a:pt x="3559263" y="22301"/>
                  <a:pt x="3706775" y="0"/>
                </a:cubicBezTo>
                <a:cubicBezTo>
                  <a:pt x="3854287" y="-22301"/>
                  <a:pt x="4029917" y="28299"/>
                  <a:pt x="4161154" y="0"/>
                </a:cubicBezTo>
                <a:cubicBezTo>
                  <a:pt x="4292391" y="-28299"/>
                  <a:pt x="4591491" y="32564"/>
                  <a:pt x="4782936" y="0"/>
                </a:cubicBezTo>
                <a:cubicBezTo>
                  <a:pt x="4857079" y="191967"/>
                  <a:pt x="4764465" y="439122"/>
                  <a:pt x="4782936" y="652576"/>
                </a:cubicBezTo>
                <a:cubicBezTo>
                  <a:pt x="4801407" y="866030"/>
                  <a:pt x="4775173" y="901519"/>
                  <a:pt x="4782936" y="1125130"/>
                </a:cubicBezTo>
                <a:cubicBezTo>
                  <a:pt x="4790699" y="1348741"/>
                  <a:pt x="4769866" y="1556805"/>
                  <a:pt x="4782936" y="1687695"/>
                </a:cubicBezTo>
                <a:cubicBezTo>
                  <a:pt x="4796006" y="1818585"/>
                  <a:pt x="4730732" y="2054899"/>
                  <a:pt x="4782936" y="2160250"/>
                </a:cubicBezTo>
                <a:cubicBezTo>
                  <a:pt x="4835140" y="2265601"/>
                  <a:pt x="4746410" y="2407517"/>
                  <a:pt x="4782936" y="2587800"/>
                </a:cubicBezTo>
                <a:cubicBezTo>
                  <a:pt x="4819462" y="2768083"/>
                  <a:pt x="4780096" y="2882250"/>
                  <a:pt x="4782936" y="3150365"/>
                </a:cubicBezTo>
                <a:cubicBezTo>
                  <a:pt x="4785776" y="3418481"/>
                  <a:pt x="4764431" y="3494429"/>
                  <a:pt x="4782936" y="3667925"/>
                </a:cubicBezTo>
                <a:cubicBezTo>
                  <a:pt x="4801441" y="3841421"/>
                  <a:pt x="4702966" y="4297462"/>
                  <a:pt x="4782936" y="4500521"/>
                </a:cubicBezTo>
                <a:cubicBezTo>
                  <a:pt x="4545927" y="4501325"/>
                  <a:pt x="4401018" y="4487599"/>
                  <a:pt x="4259203" y="4500521"/>
                </a:cubicBezTo>
                <a:cubicBezTo>
                  <a:pt x="4117388" y="4513443"/>
                  <a:pt x="3955612" y="4499911"/>
                  <a:pt x="3816045" y="4500521"/>
                </a:cubicBezTo>
                <a:cubicBezTo>
                  <a:pt x="3676478" y="4501131"/>
                  <a:pt x="3528603" y="4471951"/>
                  <a:pt x="3332599" y="4500521"/>
                </a:cubicBezTo>
                <a:cubicBezTo>
                  <a:pt x="3136595" y="4529091"/>
                  <a:pt x="2967410" y="4490641"/>
                  <a:pt x="2768579" y="4500521"/>
                </a:cubicBezTo>
                <a:cubicBezTo>
                  <a:pt x="2789561" y="4665797"/>
                  <a:pt x="2756147" y="4677666"/>
                  <a:pt x="2768579" y="4844925"/>
                </a:cubicBezTo>
                <a:cubicBezTo>
                  <a:pt x="2781011" y="5012184"/>
                  <a:pt x="2756665" y="5044693"/>
                  <a:pt x="2768579" y="5162837"/>
                </a:cubicBezTo>
                <a:cubicBezTo>
                  <a:pt x="2830748" y="5159262"/>
                  <a:pt x="2931436" y="5164235"/>
                  <a:pt x="3047591" y="5162837"/>
                </a:cubicBezTo>
                <a:cubicBezTo>
                  <a:pt x="2918610" y="5378761"/>
                  <a:pt x="2852732" y="5367494"/>
                  <a:pt x="2706407" y="5567791"/>
                </a:cubicBezTo>
                <a:cubicBezTo>
                  <a:pt x="2560082" y="5768088"/>
                  <a:pt x="2426858" y="5819672"/>
                  <a:pt x="2391468" y="5941595"/>
                </a:cubicBezTo>
                <a:cubicBezTo>
                  <a:pt x="2279035" y="5817622"/>
                  <a:pt x="2184713" y="5645803"/>
                  <a:pt x="2083090" y="5575579"/>
                </a:cubicBezTo>
                <a:cubicBezTo>
                  <a:pt x="1981467" y="5505355"/>
                  <a:pt x="1872999" y="5244882"/>
                  <a:pt x="1735345" y="5162837"/>
                </a:cubicBezTo>
                <a:cubicBezTo>
                  <a:pt x="1816251" y="5134217"/>
                  <a:pt x="1921925" y="5166990"/>
                  <a:pt x="2014357" y="5162837"/>
                </a:cubicBezTo>
                <a:cubicBezTo>
                  <a:pt x="1992062" y="5045615"/>
                  <a:pt x="2038433" y="4923604"/>
                  <a:pt x="2014357" y="4831679"/>
                </a:cubicBezTo>
                <a:cubicBezTo>
                  <a:pt x="1990281" y="4739754"/>
                  <a:pt x="2023609" y="4569782"/>
                  <a:pt x="2014357" y="4500521"/>
                </a:cubicBezTo>
                <a:cubicBezTo>
                  <a:pt x="1907458" y="4551618"/>
                  <a:pt x="1740600" y="4451920"/>
                  <a:pt x="1551055" y="4500521"/>
                </a:cubicBezTo>
                <a:cubicBezTo>
                  <a:pt x="1361510" y="4549122"/>
                  <a:pt x="1181034" y="4457992"/>
                  <a:pt x="1067609" y="4500521"/>
                </a:cubicBezTo>
                <a:cubicBezTo>
                  <a:pt x="954184" y="4543050"/>
                  <a:pt x="784555" y="4446180"/>
                  <a:pt x="543876" y="4500521"/>
                </a:cubicBezTo>
                <a:cubicBezTo>
                  <a:pt x="303197" y="4554862"/>
                  <a:pt x="204577" y="4487222"/>
                  <a:pt x="0" y="4500521"/>
                </a:cubicBezTo>
                <a:cubicBezTo>
                  <a:pt x="-57801" y="4345278"/>
                  <a:pt x="15728" y="4166854"/>
                  <a:pt x="0" y="3937956"/>
                </a:cubicBezTo>
                <a:cubicBezTo>
                  <a:pt x="-15728" y="3709058"/>
                  <a:pt x="9494" y="3683625"/>
                  <a:pt x="0" y="3510406"/>
                </a:cubicBezTo>
                <a:cubicBezTo>
                  <a:pt x="-9494" y="3337187"/>
                  <a:pt x="9029" y="3183790"/>
                  <a:pt x="0" y="2992846"/>
                </a:cubicBezTo>
                <a:cubicBezTo>
                  <a:pt x="-9029" y="2801902"/>
                  <a:pt x="55473" y="2651542"/>
                  <a:pt x="0" y="2475287"/>
                </a:cubicBezTo>
                <a:cubicBezTo>
                  <a:pt x="-55473" y="2299032"/>
                  <a:pt x="45374" y="2201192"/>
                  <a:pt x="0" y="2047737"/>
                </a:cubicBezTo>
                <a:cubicBezTo>
                  <a:pt x="-45374" y="1894282"/>
                  <a:pt x="1393" y="1786178"/>
                  <a:pt x="0" y="1530177"/>
                </a:cubicBezTo>
                <a:cubicBezTo>
                  <a:pt x="-1393" y="1274176"/>
                  <a:pt x="55010" y="1170136"/>
                  <a:pt x="0" y="1057622"/>
                </a:cubicBezTo>
                <a:cubicBezTo>
                  <a:pt x="-55010" y="945108"/>
                  <a:pt x="23818" y="829286"/>
                  <a:pt x="0" y="630073"/>
                </a:cubicBezTo>
                <a:cubicBezTo>
                  <a:pt x="-23818" y="430860"/>
                  <a:pt x="41384" y="212743"/>
                  <a:pt x="0" y="0"/>
                </a:cubicBezTo>
                <a:close/>
              </a:path>
            </a:pathLst>
          </a:custGeom>
          <a:noFill/>
          <a:ln w="6350">
            <a:solidFill>
              <a:schemeClr val="tx1">
                <a:lumMod val="50000"/>
                <a:lumOff val="50000"/>
              </a:schemeClr>
            </a:solidFill>
            <a:prstDash val="lgDash"/>
            <a:extLst>
              <a:ext uri="{C807C97D-BFC1-408E-A445-0C87EB9F89A2}">
                <ask:lineSketchStyleProps xmlns:ask="http://schemas.microsoft.com/office/drawing/2018/sketchyshapes" sd="1565818808">
                  <a:prstGeom prst="downArrowCallout">
                    <a:avLst>
                      <a:gd name="adj1" fmla="val 15769"/>
                      <a:gd name="adj2" fmla="val 13718"/>
                      <a:gd name="adj3" fmla="val 16282"/>
                      <a:gd name="adj4" fmla="val 7574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243" dirty="0">
                <a:solidFill>
                  <a:schemeClr val="bg1">
                    <a:lumMod val="75000"/>
                  </a:schemeClr>
                </a:solidFill>
                <a:latin typeface="Cavolini" panose="03000502040302020204" pitchFamily="66" charset="0"/>
                <a:cs typeface="Cavolini" panose="03000502040302020204" pitchFamily="66" charset="0"/>
              </a:rPr>
              <a:t>?</a:t>
            </a:r>
          </a:p>
        </p:txBody>
      </p:sp>
      <p:pic>
        <p:nvPicPr>
          <p:cNvPr id="5" name="Image 4">
            <a:extLst>
              <a:ext uri="{FF2B5EF4-FFF2-40B4-BE49-F238E27FC236}">
                <a16:creationId xmlns:a16="http://schemas.microsoft.com/office/drawing/2014/main" id="{E2AA1A37-EF5E-E7C6-DEC7-2D8E7C380D53}"/>
              </a:ext>
            </a:extLst>
          </p:cNvPr>
          <p:cNvPicPr>
            <a:picLocks noChangeAspect="1"/>
          </p:cNvPicPr>
          <p:nvPr/>
        </p:nvPicPr>
        <p:blipFill>
          <a:blip r:embed="rId4"/>
          <a:stretch>
            <a:fillRect/>
          </a:stretch>
        </p:blipFill>
        <p:spPr>
          <a:xfrm>
            <a:off x="5194766" y="301021"/>
            <a:ext cx="2364810" cy="5597329"/>
          </a:xfrm>
          <a:prstGeom prst="rect">
            <a:avLst/>
          </a:prstGeom>
          <a:ln>
            <a:solidFill>
              <a:srgbClr val="4D4D4D"/>
            </a:solidFill>
          </a:ln>
        </p:spPr>
      </p:pic>
      <p:sp>
        <p:nvSpPr>
          <p:cNvPr id="6" name="Rectangle 5">
            <a:extLst>
              <a:ext uri="{FF2B5EF4-FFF2-40B4-BE49-F238E27FC236}">
                <a16:creationId xmlns:a16="http://schemas.microsoft.com/office/drawing/2014/main" id="{60D91994-5A88-EEAC-BF38-F5D9F19FF209}"/>
              </a:ext>
            </a:extLst>
          </p:cNvPr>
          <p:cNvSpPr/>
          <p:nvPr/>
        </p:nvSpPr>
        <p:spPr>
          <a:xfrm>
            <a:off x="5989320" y="1857466"/>
            <a:ext cx="1570355" cy="402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666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44D47C4-9B6A-D879-98EB-8848350014F4}"/>
              </a:ext>
            </a:extLst>
          </p:cNvPr>
          <p:cNvSpPr txBox="1"/>
          <p:nvPr/>
        </p:nvSpPr>
        <p:spPr>
          <a:xfrm rot="18277776">
            <a:off x="-1570393" y="4995068"/>
            <a:ext cx="10659185" cy="974635"/>
          </a:xfrm>
          <a:prstGeom prst="rect">
            <a:avLst/>
          </a:prstGeom>
          <a:noFill/>
        </p:spPr>
        <p:txBody>
          <a:bodyPr wrap="square" rtlCol="0">
            <a:spAutoFit/>
          </a:bodyPr>
          <a:lstStyle/>
          <a:p>
            <a:pPr algn="ctr"/>
            <a:r>
              <a:rPr lang="fr-FR" sz="4800" dirty="0">
                <a:solidFill>
                  <a:srgbClr val="4D4D4D"/>
                </a:solidFill>
              </a:rPr>
              <a:t>Benne et panneau PLATRE COMPLEXE</a:t>
            </a:r>
          </a:p>
        </p:txBody>
      </p:sp>
    </p:spTree>
    <p:extLst>
      <p:ext uri="{BB962C8B-B14F-4D97-AF65-F5344CB8AC3E}">
        <p14:creationId xmlns:p14="http://schemas.microsoft.com/office/powerpoint/2010/main" val="21442084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1037</TotalTime>
  <Words>2054</Words>
  <Application>Microsoft Office PowerPoint</Application>
  <PresentationFormat>Personnalisé</PresentationFormat>
  <Paragraphs>260</Paragraphs>
  <Slides>45</Slides>
  <Notes>17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45</vt:i4>
      </vt:variant>
    </vt:vector>
  </HeadingPairs>
  <TitlesOfParts>
    <vt:vector size="52" baseType="lpstr">
      <vt:lpstr>Aptos</vt:lpstr>
      <vt:lpstr>Aptos Display</vt:lpstr>
      <vt:lpstr>Arial</vt:lpstr>
      <vt:lpstr>Cavolini</vt:lpstr>
      <vt:lpstr>Century Gothic</vt:lpstr>
      <vt:lpstr>Wingdings</vt:lpstr>
      <vt:lpstr>Thème Office</vt:lpstr>
      <vt:lpstr>Jeu « Pour bien trier » - Notice pour le formateur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BOUZENOT</dc:creator>
  <cp:lastModifiedBy>Julien BOUZENOT</cp:lastModifiedBy>
  <cp:revision>210</cp:revision>
  <cp:lastPrinted>2024-05-23T07:45:26Z</cp:lastPrinted>
  <dcterms:created xsi:type="dcterms:W3CDTF">2024-05-23T06:49:54Z</dcterms:created>
  <dcterms:modified xsi:type="dcterms:W3CDTF">2024-08-13T08:34:32Z</dcterms:modified>
</cp:coreProperties>
</file>